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317" r:id="rId4"/>
    <p:sldId id="318" r:id="rId5"/>
    <p:sldId id="377" r:id="rId6"/>
    <p:sldId id="302" r:id="rId7"/>
    <p:sldId id="353" r:id="rId8"/>
    <p:sldId id="285" r:id="rId9"/>
    <p:sldId id="311" r:id="rId10"/>
    <p:sldId id="349" r:id="rId11"/>
    <p:sldId id="259" r:id="rId12"/>
    <p:sldId id="260" r:id="rId13"/>
    <p:sldId id="319" r:id="rId14"/>
    <p:sldId id="263" r:id="rId15"/>
    <p:sldId id="262" r:id="rId16"/>
    <p:sldId id="265" r:id="rId17"/>
    <p:sldId id="264" r:id="rId18"/>
    <p:sldId id="284" r:id="rId19"/>
    <p:sldId id="370" r:id="rId20"/>
    <p:sldId id="358" r:id="rId21"/>
    <p:sldId id="359" r:id="rId22"/>
    <p:sldId id="320" r:id="rId23"/>
    <p:sldId id="323" r:id="rId24"/>
    <p:sldId id="324" r:id="rId25"/>
    <p:sldId id="325" r:id="rId26"/>
    <p:sldId id="326" r:id="rId27"/>
    <p:sldId id="327" r:id="rId28"/>
    <p:sldId id="328" r:id="rId29"/>
    <p:sldId id="329"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4" r:id="rId43"/>
    <p:sldId id="355" r:id="rId44"/>
    <p:sldId id="356" r:id="rId45"/>
    <p:sldId id="345" r:id="rId46"/>
    <p:sldId id="351" r:id="rId47"/>
    <p:sldId id="373" r:id="rId48"/>
    <p:sldId id="374" r:id="rId49"/>
    <p:sldId id="375" r:id="rId50"/>
    <p:sldId id="376" r:id="rId51"/>
    <p:sldId id="350" r:id="rId52"/>
    <p:sldId id="360" r:id="rId53"/>
    <p:sldId id="361" r:id="rId54"/>
    <p:sldId id="362" r:id="rId55"/>
    <p:sldId id="363" r:id="rId56"/>
    <p:sldId id="364" r:id="rId57"/>
    <p:sldId id="366" r:id="rId58"/>
    <p:sldId id="365" r:id="rId59"/>
    <p:sldId id="348" r:id="rId60"/>
    <p:sldId id="367" r:id="rId61"/>
    <p:sldId id="368" r:id="rId62"/>
    <p:sldId id="371" r:id="rId63"/>
    <p:sldId id="37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2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3488-272D-463B-B157-F0B7C1F81CDF}" type="datetimeFigureOut">
              <a:rPr lang="en-US" smtClean="0"/>
              <a:pPr/>
              <a:t>10/11/2012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307B6-F69F-4D5F-BC9D-A3ED021E6FF8}" type="slidenum">
              <a:rPr lang="en-GB" smtClean="0"/>
              <a:pPr/>
              <a:t>‹#›</a:t>
            </a:fld>
            <a:endParaRPr lang="en-GB"/>
          </a:p>
        </p:txBody>
      </p:sp>
    </p:spTree>
    <p:extLst>
      <p:ext uri="{BB962C8B-B14F-4D97-AF65-F5344CB8AC3E}">
        <p14:creationId xmlns:p14="http://schemas.microsoft.com/office/powerpoint/2010/main" val="251065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1F8A-EE7A-4302-8843-869D07A528A7}" type="slidenum">
              <a:rPr lang="en-GB"/>
              <a:pPr/>
              <a:t>1</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B6AE8D-5FA4-468E-8200-066F26A25104}" type="slidenum">
              <a:rPr lang="en-GB" smtClean="0"/>
              <a:pPr/>
              <a:t>13</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9FAC561-623B-405A-BA8C-C77F10C05AD9}" type="slidenum">
              <a:rPr lang="en-GB" smtClean="0"/>
              <a:pPr/>
              <a:t>14</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A54268D-295D-42AB-BBED-7DCE0D6AFBDC}"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p:txBody>
          <a:bodyPr/>
          <a:lstStyle/>
          <a:p>
            <a:pPr>
              <a:defRPr/>
            </a:pPr>
            <a:fld id="{E71054B9-8F56-4BDD-AA62-D4E9770C1C55}" type="slidenum">
              <a:rPr lang="en-US" smtClean="0"/>
              <a:pPr>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F45C016D-D7AB-49E7-A140-042623A12DA0}" type="slidenum">
              <a:rPr lang="en-GB" smtClean="0">
                <a:ea typeface="ＭＳ Ｐゴシック" pitchFamily="34" charset="-128"/>
              </a:rPr>
              <a:pPr>
                <a:defRPr/>
              </a:pPr>
              <a:t>17</a:t>
            </a:fld>
            <a:endParaRPr lang="en-GB" smtClean="0">
              <a:ea typeface="ＭＳ Ｐゴシック" pitchFamily="34" charset="-128"/>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EFCF9-2965-4FA7-8081-F18312660011}" type="slidenum">
              <a:rPr lang="en-US"/>
              <a:pPr/>
              <a:t>18</a:t>
            </a:fld>
            <a:endParaRPr lang="en-US"/>
          </a:p>
        </p:txBody>
      </p:sp>
      <p:sp>
        <p:nvSpPr>
          <p:cNvPr id="4559874" name="Rectangle 2"/>
          <p:cNvSpPr>
            <a:spLocks noGrp="1" noRot="1" noChangeAspect="1" noChangeArrowheads="1" noTextEdit="1"/>
          </p:cNvSpPr>
          <p:nvPr>
            <p:ph type="sldImg"/>
          </p:nvPr>
        </p:nvSpPr>
        <p:spPr>
          <a:ln/>
        </p:spPr>
      </p:sp>
      <p:sp>
        <p:nvSpPr>
          <p:cNvPr id="4559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49098E0F-D3B7-45DB-9352-DFAC5A53E6A0}" type="slidenum">
              <a:rPr lang="en-US" smtClean="0"/>
              <a:pPr>
                <a:defRPr/>
              </a:pPr>
              <a:t>19</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973E2F-B1C7-4443-B6FC-200DAC7B13EB}" type="slidenum">
              <a:rPr lang="en-US">
                <a:latin typeface="Calibri" pitchFamily="34" charset="0"/>
              </a:rPr>
              <a:pPr eaLnBrk="1" hangingPunct="1"/>
              <a:t>20</a:t>
            </a:fld>
            <a:endParaRPr lang="en-US">
              <a:latin typeface="Calibri"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D9D81C-EFC5-4804-ADB4-4DF83858021A}" type="slidenum">
              <a:rPr lang="en-US">
                <a:latin typeface="Calibri" pitchFamily="34" charset="0"/>
              </a:rPr>
              <a:pPr eaLnBrk="1" hangingPunct="1"/>
              <a:t>21</a:t>
            </a:fld>
            <a:endParaRPr lang="en-US">
              <a:latin typeface="Calibri"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F25BA24-D45F-4F60-A660-662EE31CC94D}" type="slidenum">
              <a:rPr lang="en-GB" smtClean="0"/>
              <a:pPr/>
              <a:t>22</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B176A90F-E82A-48FB-8F23-C000E7610363}"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9BFC385-27F9-4EDA-A6D7-B9DF4E7B7087}" type="slidenum">
              <a:rPr lang="en-GB" smtClean="0"/>
              <a:pPr/>
              <a:t>24</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E61AD6-F12E-4A84-A7A1-05D1CE4AAE69}" type="slidenum">
              <a:rPr lang="en-GB" smtClean="0"/>
              <a:pPr/>
              <a:t>25</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E61AD6-F12E-4A84-A7A1-05D1CE4AAE69}" type="slidenum">
              <a:rPr lang="en-GB" smtClean="0"/>
              <a:pPr/>
              <a:t>26</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B61E0B4-6663-4CEB-9FAE-67565F18BDB7}" type="slidenum">
              <a:rPr lang="en-GB" smtClean="0"/>
              <a:pPr/>
              <a:t>27</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8BE176C-96E3-482D-8F9D-73C02299E3FA}" type="slidenum">
              <a:rPr lang="en-GB" smtClean="0"/>
              <a:pPr/>
              <a:t>28</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B29235C-9D80-45A3-8335-AA28AD41A075}" type="slidenum">
              <a:rPr lang="en-GB" smtClean="0"/>
              <a:pPr/>
              <a:t>29</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1B90856-91C7-4538-9264-2FB560713124}" type="slidenum">
              <a:rPr lang="en-GB" smtClean="0"/>
              <a:pPr/>
              <a:t>30</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E97919-858E-464C-8A9C-4FF00388F7FC}" type="slidenum">
              <a:rPr lang="en-US" smtClean="0"/>
              <a:pPr>
                <a:defRPr/>
              </a:pPr>
              <a:t>3</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E65E53-6D63-4B83-9B91-AB152E621C7B}" type="slidenum">
              <a:rPr lang="en-GB" smtClean="0"/>
              <a:pPr/>
              <a:t>31</a:t>
            </a:fld>
            <a:endParaRPr lang="en-GB"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FC898D-ED74-477D-8583-8FB638395EA2}" type="slidenum">
              <a:rPr lang="en-GB" smtClean="0"/>
              <a:pPr/>
              <a:t>32</a:t>
            </a:fld>
            <a:endParaRPr lang="en-GB"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D5F212-85A8-4A23-9385-A1CFB668CADD}" type="slidenum">
              <a:rPr lang="en-GB" smtClean="0"/>
              <a:pPr/>
              <a:t>33</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3117BF-BD59-4922-B34C-3EE9BA941054}" type="slidenum">
              <a:rPr lang="en-GB" smtClean="0"/>
              <a:pPr/>
              <a:t>34</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F6CFC7C-32A6-43C8-B1D2-B503C1DA4EBC}" type="slidenum">
              <a:rPr lang="en-GB" smtClean="0"/>
              <a:pPr/>
              <a:t>35</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34CAF4C-3C00-464E-B968-4230EBDF14E8}" type="slidenum">
              <a:rPr lang="en-GB" smtClean="0"/>
              <a:pPr/>
              <a:t>36</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E0A58CC-1D87-49E6-855C-124B943547D2}" type="slidenum">
              <a:rPr lang="en-GB" smtClean="0"/>
              <a:pPr/>
              <a:t>37</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17D3986-D7FA-49E1-BE9C-824B928B184D}" type="slidenum">
              <a:rPr lang="en-GB" smtClean="0"/>
              <a:pPr/>
              <a:t>38</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51268EC-642C-4675-89F4-40C690D6F75E}" type="slidenum">
              <a:rPr lang="en-GB" smtClean="0"/>
              <a:pPr/>
              <a:t>39</a:t>
            </a:fld>
            <a:endParaRPr lang="en-GB"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DE6B4AA-6875-4C64-B0A7-2D06055D31E7}" type="slidenum">
              <a:rPr lang="en-GB" smtClean="0"/>
              <a:pPr/>
              <a:t>40</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40ABA64-92BE-4EB2-A4CA-F0380003AA9B}" type="slidenum">
              <a:rPr lang="en-GB" smtClean="0"/>
              <a:pPr/>
              <a:t>41</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p:txBody>
          <a:bodyPr/>
          <a:lstStyle/>
          <a:p>
            <a:pPr>
              <a:defRPr/>
            </a:pPr>
            <a:fld id="{370D2827-817F-4A8C-8269-8B2715570839}" type="slidenum">
              <a:rPr lang="en-GB" smtClean="0"/>
              <a:pPr>
                <a:defRPr/>
              </a:pPr>
              <a:t>42</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100563D0-7BE1-4E3F-A7E5-937B14A12B91}" type="slidenum">
              <a:rPr lang="en-GB" smtClean="0"/>
              <a:pPr/>
              <a:t>43</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EC14859B-9D3F-440F-AD22-5CD46FFC0D00}" type="slidenum">
              <a:rPr lang="en-GB" smtClean="0"/>
              <a:pPr/>
              <a:t>44</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084A4F1C-0D2D-4A52-925C-41398C76BCB8}" type="slidenum">
              <a:rPr lang="en-GB" smtClean="0"/>
              <a:pPr/>
              <a:t>45</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E0B24B11-255E-49CC-94AD-D5BA22AA4D27}" type="slidenum">
              <a:rPr lang="en-US" smtClean="0"/>
              <a:pPr>
                <a:defRPr/>
              </a:pPr>
              <a:t>46</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EFACA1A-82AB-4DFA-8005-44252DDB9A70}" type="slidenum">
              <a:rPr lang="en-GB" smtClean="0"/>
              <a:pPr eaLnBrk="1" hangingPunct="1"/>
              <a:t>47</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DynEMo models a range of dwellings and occupancy types. Two commonly proposed archetypes are shown in here.</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905F34EA-342F-4DF1-83A9-29D9D83E51CC}" type="slidenum">
              <a:rPr lang="en-GB" smtClean="0"/>
              <a:pPr eaLnBrk="1" hangingPunct="1"/>
              <a:t>48</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288F0439-4553-4B19-A4AC-F5CBBDE91471}" type="slidenum">
              <a:rPr lang="en-US"/>
              <a:pPr>
                <a:defRPr/>
              </a:pPr>
              <a:t>51</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202762-AD58-4751-860B-1B8C1377D4B9}" type="slidenum">
              <a:rPr lang="en-US">
                <a:latin typeface="Calibri" pitchFamily="34" charset="0"/>
              </a:rPr>
              <a:pPr eaLnBrk="1" hangingPunct="1"/>
              <a:t>52</a:t>
            </a:fld>
            <a:endParaRPr lang="en-US">
              <a:latin typeface="Calibri"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D466EE-0417-4257-85D8-01D08A63B8EC}" type="slidenum">
              <a:rPr lang="en-US">
                <a:latin typeface="Calibri" pitchFamily="34" charset="0"/>
              </a:rPr>
              <a:pPr eaLnBrk="1" hangingPunct="1"/>
              <a:t>53</a:t>
            </a:fld>
            <a:endParaRPr lang="en-US">
              <a:latin typeface="Calibri" pitchFamily="34"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CF50A4-1C51-447F-8443-82935AB6E8DF}" type="slidenum">
              <a:rPr lang="en-US">
                <a:latin typeface="Calibri" pitchFamily="34" charset="0"/>
              </a:rPr>
              <a:pPr eaLnBrk="1" hangingPunct="1"/>
              <a:t>54</a:t>
            </a:fld>
            <a:endParaRPr lang="en-US">
              <a:latin typeface="Calibri"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5CF045-98AB-437F-97E0-8265DCF71496}" type="slidenum">
              <a:rPr lang="en-US">
                <a:latin typeface="Calibri" pitchFamily="34" charset="0"/>
              </a:rPr>
              <a:pPr eaLnBrk="1" hangingPunct="1"/>
              <a:t>55</a:t>
            </a:fld>
            <a:endParaRPr lang="en-US">
              <a:latin typeface="Calibri"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5AB148-2277-4E00-81BC-842D76A45A7F}" type="slidenum">
              <a:rPr lang="en-US">
                <a:latin typeface="Calibri" pitchFamily="34" charset="0"/>
              </a:rPr>
              <a:pPr eaLnBrk="1" hangingPunct="1"/>
              <a:t>56</a:t>
            </a:fld>
            <a:endParaRPr lang="en-US">
              <a:latin typeface="Calibri"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DF5E13-E854-43B9-AEEC-1D5923FB6E84}" type="slidenum">
              <a:rPr lang="en-US">
                <a:latin typeface="Calibri" pitchFamily="34" charset="0"/>
              </a:rPr>
              <a:pPr eaLnBrk="1" hangingPunct="1"/>
              <a:t>57</a:t>
            </a:fld>
            <a:endParaRPr lang="en-US">
              <a:latin typeface="Calibri" pitchFamily="34"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74BB97-CD37-4BCC-9E9B-0F721E2B14E7}" type="slidenum">
              <a:rPr lang="en-US">
                <a:latin typeface="Calibri" pitchFamily="34" charset="0"/>
              </a:rPr>
              <a:pPr eaLnBrk="1" hangingPunct="1"/>
              <a:t>58</a:t>
            </a:fld>
            <a:endParaRPr lang="en-US">
              <a:latin typeface="Calibri"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D6E4326C-6D87-4A38-AD3D-FFD9463495DD}" type="slidenum">
              <a:rPr lang="en-GB" smtClean="0"/>
              <a:pPr/>
              <a:t>59</a:t>
            </a:fld>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5C7CB1C-FBC4-4F02-BD68-A2582595A74C}" type="slidenum">
              <a:rPr lang="en-GB" smtClean="0"/>
              <a:pPr>
                <a:defRPr/>
              </a:pPr>
              <a:t>60</a:t>
            </a:fld>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72ED61-047F-44DB-8AD0-79BB735E7487}" type="slidenum">
              <a:rPr lang="en-GB" smtClean="0"/>
              <a:pPr>
                <a:defRPr/>
              </a:pPr>
              <a:t>61</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D710764A-F0B4-4808-87B8-AEE3C4825BC0}" type="slidenum">
              <a:rPr lang="en-US"/>
              <a:pPr>
                <a:defRPr/>
              </a:pPr>
              <a:t>62</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7CD08-83AD-4872-B3A6-45062F4791C0}" type="slidenum">
              <a:rPr lang="en-US"/>
              <a:pPr>
                <a:defRPr/>
              </a:pPr>
              <a:t>7</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475CD1F-AD9E-4853-A4D3-E624A5EEDFBF}" type="slidenum">
              <a:rPr lang="en-GB" smtClean="0">
                <a:ea typeface="ＭＳ Ｐゴシック" pitchFamily="34" charset="-128"/>
              </a:rPr>
              <a:pPr/>
              <a:t>63</a:t>
            </a:fld>
            <a:endParaRPr lang="en-GB" smtClean="0">
              <a:ea typeface="ＭＳ Ｐゴシック"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950535B6-6B2D-4649-804A-05DD7715689C}" type="slidenum">
              <a:rPr lang="en-US"/>
              <a:pPr>
                <a:defRPr/>
              </a:pPr>
              <a:t>8</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4516" name="Slide Number Placeholder 3"/>
          <p:cNvSpPr>
            <a:spLocks noGrp="1"/>
          </p:cNvSpPr>
          <p:nvPr>
            <p:ph type="sldNum" sz="quarter" idx="5"/>
          </p:nvPr>
        </p:nvSpPr>
        <p:spPr/>
        <p:txBody>
          <a:bodyPr/>
          <a:lstStyle/>
          <a:p>
            <a:pPr>
              <a:defRPr/>
            </a:pPr>
            <a:fld id="{FF508713-2542-4705-B932-8751E72BC31E}" type="slidenum">
              <a:rPr lang="en-GB" smtClean="0"/>
              <a:pPr>
                <a:defRPr/>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95E24771-CB21-467C-A39F-A1F96A55D6B0}" type="datetimeFigureOut">
              <a:rPr lang="en-US" smtClean="0"/>
              <a:pPr/>
              <a:t>10/11/2012</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95E24771-CB21-467C-A39F-A1F96A55D6B0}" type="datetimeFigureOut">
              <a:rPr lang="en-US" smtClean="0"/>
              <a:pPr/>
              <a:t>10/11/2012</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95E24771-CB21-467C-A39F-A1F96A55D6B0}" type="datetimeFigureOut">
              <a:rPr lang="en-US" smtClean="0"/>
              <a:pPr/>
              <a:t>10/11/2012</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24771-CB21-467C-A39F-A1F96A55D6B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B575ED-DA14-43A4-8C7A-555DF5D27D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95E24771-CB21-467C-A39F-A1F96A55D6B0}" type="datetimeFigureOut">
              <a:rPr lang="en-US" smtClean="0"/>
              <a:pPr/>
              <a:t>10/11/2012</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8EB575ED-DA14-43A4-8C7A-555DF5D27D26}" type="slidenum">
              <a:rPr lang="en-GB" smtClean="0"/>
              <a:pPr/>
              <a:t>‹#›</a:t>
            </a:fld>
            <a:endParaRPr lang="en-GB"/>
          </a:p>
        </p:txBody>
      </p:sp>
      <p:pic>
        <p:nvPicPr>
          <p:cNvPr id="41991" name="Picture 7" descr="Black1024"/>
          <p:cNvPicPr>
            <a:picLocks noChangeAspect="1" noChangeArrowheads="1"/>
          </p:cNvPicPr>
          <p:nvPr/>
        </p:nvPicPr>
        <p:blipFill>
          <a:blip r:embed="rId21"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sencouk.co.uk/Consumption/Consumption.ht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http://www.bartlett.ucl.ac.uk/markbarrett/Transport/Land/AutoOil/JCAPWork.ppt" TargetMode="External"/><Relationship Id="rId13" Type="http://schemas.openxmlformats.org/officeDocument/2006/relationships/hyperlink" Target="http://www.naturvardsverket.se/Documents/bokhandeln/620-5785-5.htm" TargetMode="External"/><Relationship Id="rId3" Type="http://schemas.openxmlformats.org/officeDocument/2006/relationships/hyperlink" Target="http://www.bartlett.ucl.ac.uk/markbarrett/Index.html" TargetMode="External"/><Relationship Id="rId7" Type="http://schemas.openxmlformats.org/officeDocument/2006/relationships/hyperlink" Target="http://www.bartlett.ucl.ac.uk/markbarrett/Transport/TransportSus_MBarrett_020608.ppt" TargetMode="External"/><Relationship Id="rId12" Type="http://schemas.openxmlformats.org/officeDocument/2006/relationships/hyperlink" Target="http://www.bartlett.ucl.ac.uk/markbarrett/Energy/UKEnergy/UKElectricityGreenLight_100506.ppt" TargetMode="External"/><Relationship Id="rId17" Type="http://schemas.openxmlformats.org/officeDocument/2006/relationships/hyperlink" Target="http://www.airclim.org/reports/APC20_final.pdf" TargetMode="External"/><Relationship Id="rId2" Type="http://schemas.openxmlformats.org/officeDocument/2006/relationships/notesSlide" Target="../notesSlides/notesSlide60.xml"/><Relationship Id="rId16" Type="http://schemas.openxmlformats.org/officeDocument/2006/relationships/hyperlink" Target="http://www.bartlett.ucl.ac.uk/web/ben/ede/BENVGEED/ERG045_complete.pdf" TargetMode="External"/><Relationship Id="rId1" Type="http://schemas.openxmlformats.org/officeDocument/2006/relationships/slideLayout" Target="../slideLayouts/slideLayout3.xml"/><Relationship Id="rId6" Type="http://schemas.openxmlformats.org/officeDocument/2006/relationships/hyperlink" Target="http://www.dft.gov.uk/pgr/sustainable/analysis.pdf" TargetMode="External"/><Relationship Id="rId11" Type="http://schemas.openxmlformats.org/officeDocument/2006/relationships/hyperlink" Target="http://www.cbes.ucl.ac.uk/projects/energyreview/Bartlett%20Response%20to%20Energy%20Review%20-%20electricity.pdf" TargetMode="External"/><Relationship Id="rId5" Type="http://schemas.openxmlformats.org/officeDocument/2006/relationships/hyperlink" Target="http://www.bartlett.ucl.ac.uk/markbarrett/Consumption/EneCarbCons05.zip" TargetMode="External"/><Relationship Id="rId15" Type="http://schemas.openxmlformats.org/officeDocument/2006/relationships/hyperlink" Target="http://www.bartlett.ucl.ac.uk/web/ben/ede/BENVGEED/ERG%20044.pdf" TargetMode="External"/><Relationship Id="rId10" Type="http://schemas.openxmlformats.org/officeDocument/2006/relationships/hyperlink" Target="http://www.bartlett.ucl.ac.uk/markbarrett/Transport/Air/AvCharge.zip" TargetMode="External"/><Relationship Id="rId4" Type="http://schemas.openxmlformats.org/officeDocument/2006/relationships/hyperlink" Target="http://www.bartlett.ucl.ac.uk/markbarrett/Teaching/Educ.html" TargetMode="External"/><Relationship Id="rId9" Type="http://schemas.openxmlformats.org/officeDocument/2006/relationships/hyperlink" Target="http://www.bartlett.ucl.ac.uk/markbarrett/Transport/Air/Aviation94.zip" TargetMode="External"/><Relationship Id="rId14" Type="http://schemas.openxmlformats.org/officeDocument/2006/relationships/hyperlink" Target="http://www.naturvardsverket.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467544" y="764704"/>
            <a:ext cx="7772400" cy="2766169"/>
          </a:xfrm>
        </p:spPr>
        <p:txBody>
          <a:bodyPr/>
          <a:lstStyle/>
          <a:p>
            <a:pPr algn="l"/>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chemeClr val="tx1"/>
                </a:solidFill>
              </a:rPr>
              <a:t>International energy scenarios</a:t>
            </a:r>
            <a:br>
              <a:rPr lang="en-GB" sz="2400" b="1" dirty="0" smtClean="0">
                <a:solidFill>
                  <a:schemeClr val="tx1"/>
                </a:solidFill>
              </a:rPr>
            </a:br>
            <a:r>
              <a:rPr lang="en-GB" sz="2400" dirty="0" smtClean="0"/>
              <a:t>a </a:t>
            </a:r>
            <a:r>
              <a:rPr lang="en-GB" sz="2400" dirty="0"/>
              <a:t>systems approach to modelling energy scenarios at an international level</a:t>
            </a: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
            </a:r>
            <a:br>
              <a:rPr lang="en-GB" sz="2400" b="1" dirty="0" smtClean="0">
                <a:solidFill>
                  <a:schemeClr val="tx1"/>
                </a:solidFill>
              </a:rPr>
            </a:br>
            <a:r>
              <a:rPr lang="en-GB" b="1" dirty="0" smtClean="0">
                <a:solidFill>
                  <a:schemeClr val="tx1"/>
                </a:solidFill>
              </a:rPr>
              <a:t>UCL </a:t>
            </a:r>
            <a:r>
              <a:rPr lang="en-GB" b="1" dirty="0">
                <a:solidFill>
                  <a:schemeClr val="tx1"/>
                </a:solidFill>
              </a:rPr>
              <a:t>Energy Institute </a:t>
            </a:r>
            <a:r>
              <a:rPr lang="en-GB" b="1" dirty="0" err="1" smtClean="0">
                <a:solidFill>
                  <a:schemeClr val="tx1"/>
                </a:solidFill>
              </a:rPr>
              <a:t>MRres</a:t>
            </a: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sz="1400" dirty="0"/>
              <a:t/>
            </a:r>
            <a:br>
              <a:rPr lang="en-GB" sz="1400" dirty="0"/>
            </a:br>
            <a:endParaRPr lang="en-GB" sz="1400" dirty="0"/>
          </a:p>
        </p:txBody>
      </p:sp>
      <p:sp>
        <p:nvSpPr>
          <p:cNvPr id="208899" name="Rectangle 3"/>
          <p:cNvSpPr>
            <a:spLocks noGrp="1" noChangeArrowheads="1"/>
          </p:cNvSpPr>
          <p:nvPr>
            <p:ph type="subTitle" idx="1"/>
          </p:nvPr>
        </p:nvSpPr>
        <p:spPr>
          <a:xfrm>
            <a:off x="2091680" y="980728"/>
            <a:ext cx="6400800" cy="1752600"/>
          </a:xfrm>
        </p:spPr>
        <p:txBody>
          <a:bodyPr/>
          <a:lstStyle/>
          <a:p>
            <a:pPr algn="r">
              <a:buFontTx/>
              <a:buNone/>
            </a:pPr>
            <a:endParaRPr lang="en-GB" dirty="0" smtClean="0"/>
          </a:p>
          <a:p>
            <a:pPr algn="r"/>
            <a:r>
              <a:rPr lang="en-GB" b="1" dirty="0" smtClean="0"/>
              <a:t> </a:t>
            </a:r>
          </a:p>
          <a:p>
            <a:pPr algn="r"/>
            <a:endParaRPr lang="en-GB" dirty="0" smtClean="0"/>
          </a:p>
          <a:p>
            <a:pPr algn="r"/>
            <a:endParaRPr lang="en-GB" dirty="0"/>
          </a:p>
          <a:p>
            <a:pPr algn="r"/>
            <a:r>
              <a:rPr lang="en-GB" dirty="0" smtClean="0"/>
              <a:t>Mark </a:t>
            </a:r>
            <a:r>
              <a:rPr lang="en-GB" dirty="0"/>
              <a:t>Barrett </a:t>
            </a:r>
          </a:p>
          <a:p>
            <a:pPr algn="r">
              <a:buFontTx/>
              <a:buNone/>
            </a:pPr>
            <a:r>
              <a:rPr lang="en-GB" dirty="0" smtClean="0">
                <a:hlinkClick r:id="rId3" tooltip="mailto:Mark.Barrett@ucl.ac.uk"/>
              </a:rPr>
              <a:t>Mark.Barrett@ucl.ac.uk</a:t>
            </a: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a:t>
            </a:fld>
            <a:endParaRPr lang="en-GB"/>
          </a:p>
        </p:txBody>
      </p:sp>
      <p:pic>
        <p:nvPicPr>
          <p:cNvPr id="5" name="Picture 8" descr="LPSBig"/>
          <p:cNvPicPr>
            <a:picLocks noChangeAspect="1" noChangeArrowheads="1"/>
          </p:cNvPicPr>
          <p:nvPr/>
        </p:nvPicPr>
        <p:blipFill>
          <a:blip r:embed="rId4" cstate="print"/>
          <a:srcRect/>
          <a:stretch>
            <a:fillRect/>
          </a:stretch>
        </p:blipFill>
        <p:spPr bwMode="auto">
          <a:xfrm>
            <a:off x="1142976" y="4195672"/>
            <a:ext cx="3357586" cy="2305139"/>
          </a:xfrm>
          <a:prstGeom prst="rect">
            <a:avLst/>
          </a:prstGeom>
          <a:noFill/>
          <a:ln w="9525">
            <a:noFill/>
            <a:miter lim="800000"/>
            <a:headEnd/>
            <a:tailEnd/>
          </a:ln>
        </p:spPr>
      </p:pic>
      <p:pic>
        <p:nvPicPr>
          <p:cNvPr id="6" name="Picture 3" descr="InterEnergy5x"/>
          <p:cNvPicPr>
            <a:picLocks noChangeAspect="1" noChangeArrowheads="1" noCrop="1"/>
          </p:cNvPicPr>
          <p:nvPr/>
        </p:nvPicPr>
        <p:blipFill>
          <a:blip r:embed="rId5" cstate="print"/>
          <a:srcRect/>
          <a:stretch>
            <a:fillRect/>
          </a:stretch>
        </p:blipFill>
        <p:spPr bwMode="auto">
          <a:xfrm>
            <a:off x="5292080" y="3192554"/>
            <a:ext cx="3923390" cy="3808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Models and data - UCL Energy Institute</a:t>
            </a:r>
          </a:p>
        </p:txBody>
      </p:sp>
      <p:sp>
        <p:nvSpPr>
          <p:cNvPr id="6147" name="Content Placeholder 2"/>
          <p:cNvSpPr>
            <a:spLocks noGrp="1"/>
          </p:cNvSpPr>
          <p:nvPr>
            <p:ph idx="1"/>
          </p:nvPr>
        </p:nvSpPr>
        <p:spPr>
          <a:xfrm>
            <a:off x="539552" y="1124744"/>
            <a:ext cx="7200800" cy="4697427"/>
          </a:xfrm>
        </p:spPr>
        <p:txBody>
          <a:bodyPr/>
          <a:lstStyle/>
          <a:p>
            <a:pPr eaLnBrk="1" hangingPunct="1">
              <a:buFontTx/>
              <a:buNone/>
            </a:pPr>
            <a:r>
              <a:rPr lang="en-US" sz="1600" dirty="0" smtClean="0"/>
              <a:t>Energy systems are fractal, so a range of models and data are required</a:t>
            </a:r>
          </a:p>
        </p:txBody>
      </p:sp>
      <p:sp>
        <p:nvSpPr>
          <p:cNvPr id="6148" name="Slide Number Placeholder 3"/>
          <p:cNvSpPr>
            <a:spLocks noGrp="1"/>
          </p:cNvSpPr>
          <p:nvPr>
            <p:ph type="sldNum" sz="quarter" idx="12"/>
          </p:nvPr>
        </p:nvSpPr>
        <p:spPr bwMode="auto">
          <a:prstGeom prst="rect">
            <a:avLst/>
          </a:prstGeom>
          <a:noFill/>
          <a:ln>
            <a:miter lim="800000"/>
            <a:headEnd/>
            <a:tailEnd/>
          </a:ln>
        </p:spPr>
        <p:txBody>
          <a:bodyPr/>
          <a:lstStyle/>
          <a:p>
            <a:pPr algn="r"/>
            <a:fld id="{B3C1E86E-5CF3-4511-B40F-F0A2A249E907}" type="slidenum">
              <a:rPr lang="en-GB"/>
              <a:pPr algn="r"/>
              <a:t>10</a:t>
            </a:fld>
            <a:endParaRPr lang="en-GB"/>
          </a:p>
        </p:txBody>
      </p:sp>
      <p:pic>
        <p:nvPicPr>
          <p:cNvPr id="8067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759333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72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model?</a:t>
            </a:r>
            <a:endParaRPr lang="en-GB" dirty="0"/>
          </a:p>
        </p:txBody>
      </p:sp>
      <p:sp>
        <p:nvSpPr>
          <p:cNvPr id="3" name="Content Placeholder 2"/>
          <p:cNvSpPr>
            <a:spLocks noGrp="1"/>
          </p:cNvSpPr>
          <p:nvPr>
            <p:ph idx="1"/>
          </p:nvPr>
        </p:nvSpPr>
        <p:spPr/>
        <p:txBody>
          <a:bodyPr/>
          <a:lstStyle/>
          <a:p>
            <a:r>
              <a:rPr lang="en-GB" sz="1800" dirty="0" smtClean="0"/>
              <a:t>Representation of a bounded physical system (social and/or technological)</a:t>
            </a:r>
          </a:p>
          <a:p>
            <a:pPr lvl="1"/>
            <a:r>
              <a:rPr lang="en-GB" sz="1800" dirty="0" smtClean="0"/>
              <a:t>Internal relationships based on historical data</a:t>
            </a:r>
          </a:p>
          <a:p>
            <a:pPr lvl="1"/>
            <a:r>
              <a:rPr lang="en-GB" sz="1800" dirty="0" smtClean="0"/>
              <a:t>Exogenous data inputs:</a:t>
            </a:r>
          </a:p>
          <a:p>
            <a:pPr lvl="2"/>
            <a:r>
              <a:rPr lang="en-GB" sz="1800" dirty="0" smtClean="0"/>
              <a:t>Initial system state based on historical data</a:t>
            </a:r>
          </a:p>
          <a:p>
            <a:pPr lvl="2"/>
            <a:r>
              <a:rPr lang="en-GB" sz="1800" dirty="0" smtClean="0"/>
              <a:t>Future values from system environment</a:t>
            </a:r>
          </a:p>
          <a:p>
            <a:pPr lvl="2"/>
            <a:endParaRPr lang="en-GB" sz="1800" dirty="0" smtClean="0"/>
          </a:p>
          <a:p>
            <a:r>
              <a:rPr lang="en-GB" sz="1800" dirty="0" smtClean="0"/>
              <a:t>Domains of model</a:t>
            </a:r>
          </a:p>
          <a:p>
            <a:pPr lvl="1"/>
            <a:r>
              <a:rPr lang="en-GB" sz="1800" dirty="0" smtClean="0"/>
              <a:t>Physical variables only</a:t>
            </a:r>
          </a:p>
          <a:p>
            <a:pPr lvl="1"/>
            <a:r>
              <a:rPr lang="en-GB" sz="1800" dirty="0" smtClean="0"/>
              <a:t>Socioeconomic</a:t>
            </a:r>
          </a:p>
          <a:p>
            <a:endParaRPr lang="en-GB" sz="1800" dirty="0" smtClean="0"/>
          </a:p>
          <a:p>
            <a:r>
              <a:rPr lang="en-GB" sz="1800" dirty="0" smtClean="0"/>
              <a:t>Types and methods of modelling</a:t>
            </a:r>
          </a:p>
          <a:p>
            <a:pPr lvl="1"/>
            <a:r>
              <a:rPr lang="en-GB" sz="1800" dirty="0" smtClean="0"/>
              <a:t>Dynamic and static</a:t>
            </a:r>
          </a:p>
          <a:p>
            <a:pPr lvl="1"/>
            <a:r>
              <a:rPr lang="en-GB" sz="1800" dirty="0" smtClean="0"/>
              <a:t>Simulation: with differential equations</a:t>
            </a:r>
          </a:p>
          <a:p>
            <a:pPr lvl="1"/>
            <a:r>
              <a:rPr lang="en-GB" sz="1800" dirty="0" smtClean="0"/>
              <a:t>Statistical: Monte Carlo</a:t>
            </a:r>
          </a:p>
          <a:p>
            <a:pPr lvl="1"/>
            <a:r>
              <a:rPr lang="en-GB" sz="1800" dirty="0" smtClean="0"/>
              <a:t>Optimisation: linear /non linear programming, genetic algorithms, etc. </a:t>
            </a:r>
          </a:p>
          <a:p>
            <a:pPr lvl="1"/>
            <a:endParaRPr lang="en-GB" sz="1800" dirty="0" smtClean="0"/>
          </a:p>
          <a:p>
            <a:pPr lvl="1"/>
            <a:endParaRPr lang="en-GB" sz="1800" dirty="0" smtClean="0"/>
          </a:p>
          <a:p>
            <a:pPr lvl="1"/>
            <a:endParaRPr lang="en-GB" sz="1800" dirty="0" smtClean="0"/>
          </a:p>
          <a:p>
            <a:endParaRPr lang="en-GB" sz="1800"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modelling process</a:t>
            </a:r>
            <a:endParaRPr lang="en-GB" dirty="0"/>
          </a:p>
        </p:txBody>
      </p:sp>
      <p:sp>
        <p:nvSpPr>
          <p:cNvPr id="3" name="Content Placeholder 2"/>
          <p:cNvSpPr>
            <a:spLocks noGrp="1"/>
          </p:cNvSpPr>
          <p:nvPr>
            <p:ph idx="1"/>
          </p:nvPr>
        </p:nvSpPr>
        <p:spPr/>
        <p:txBody>
          <a:bodyPr/>
          <a:lstStyle/>
          <a:p>
            <a:r>
              <a:rPr lang="en-GB" dirty="0" smtClean="0"/>
              <a:t>What is the question? What is the curiosity?</a:t>
            </a:r>
          </a:p>
          <a:p>
            <a:endParaRPr lang="en-GB" dirty="0" smtClean="0"/>
          </a:p>
          <a:p>
            <a:r>
              <a:rPr lang="en-GB" dirty="0" smtClean="0"/>
              <a:t>Collation of information about the world</a:t>
            </a:r>
          </a:p>
          <a:p>
            <a:pPr lvl="1"/>
            <a:r>
              <a:rPr lang="en-GB" dirty="0" smtClean="0"/>
              <a:t>Processes – how do things work?</a:t>
            </a:r>
          </a:p>
          <a:p>
            <a:pPr lvl="1"/>
            <a:r>
              <a:rPr lang="en-GB" dirty="0" smtClean="0"/>
              <a:t>Historical state of the system being modelled and exogenous factors </a:t>
            </a:r>
          </a:p>
          <a:p>
            <a:pPr lvl="1"/>
            <a:endParaRPr lang="en-GB" dirty="0" smtClean="0"/>
          </a:p>
          <a:p>
            <a:r>
              <a:rPr lang="en-GB" dirty="0" smtClean="0"/>
              <a:t>Build a model</a:t>
            </a:r>
          </a:p>
          <a:p>
            <a:pPr lvl="1"/>
            <a:r>
              <a:rPr lang="en-GB" dirty="0" smtClean="0"/>
              <a:t>Structure data</a:t>
            </a:r>
          </a:p>
          <a:p>
            <a:pPr lvl="1"/>
            <a:r>
              <a:rPr lang="en-GB" dirty="0" smtClean="0"/>
              <a:t>What software and hardware environment will be used?</a:t>
            </a:r>
          </a:p>
          <a:p>
            <a:pPr lvl="1"/>
            <a:r>
              <a:rPr lang="en-GB" dirty="0" smtClean="0"/>
              <a:t>Write programme to</a:t>
            </a:r>
          </a:p>
          <a:p>
            <a:pPr lvl="2"/>
            <a:r>
              <a:rPr lang="en-GB" dirty="0" smtClean="0"/>
              <a:t>input data</a:t>
            </a:r>
          </a:p>
          <a:p>
            <a:pPr lvl="2"/>
            <a:r>
              <a:rPr lang="en-GB" dirty="0" smtClean="0"/>
              <a:t>emulate processes, simulate, optimise</a:t>
            </a:r>
          </a:p>
          <a:p>
            <a:pPr lvl="2"/>
            <a:r>
              <a:rPr lang="en-GB" dirty="0" smtClean="0"/>
              <a:t>Output data</a:t>
            </a:r>
          </a:p>
          <a:p>
            <a:endParaRPr lang="en-GB" dirty="0" smtClean="0"/>
          </a:p>
          <a:p>
            <a:r>
              <a:rPr lang="en-GB" dirty="0" smtClean="0"/>
              <a:t>Validate the model</a:t>
            </a:r>
          </a:p>
          <a:p>
            <a:pPr lvl="1"/>
            <a:r>
              <a:rPr lang="en-GB" dirty="0" smtClean="0"/>
              <a:t>Does the model reflect reality as described by historical data?</a:t>
            </a:r>
          </a:p>
          <a:p>
            <a:endParaRPr lang="en-GB" dirty="0" smtClean="0"/>
          </a:p>
          <a:p>
            <a:r>
              <a:rPr lang="en-GB" dirty="0" smtClean="0"/>
              <a:t>Practicalities</a:t>
            </a:r>
          </a:p>
          <a:p>
            <a:pPr lvl="1"/>
            <a:r>
              <a:rPr lang="en-GB" dirty="0" smtClean="0"/>
              <a:t>Money?</a:t>
            </a:r>
          </a:p>
          <a:p>
            <a:pPr lvl="1"/>
            <a:r>
              <a:rPr lang="en-GB" dirty="0" smtClean="0"/>
              <a:t>Who will build model?</a:t>
            </a:r>
          </a:p>
          <a:p>
            <a:pPr lvl="1"/>
            <a:r>
              <a:rPr lang="en-GB" dirty="0" smtClean="0"/>
              <a:t>Who will run it?</a:t>
            </a: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GB" sz="1800" smtClean="0"/>
              <a:t>The challenge</a:t>
            </a:r>
          </a:p>
        </p:txBody>
      </p:sp>
      <p:sp>
        <p:nvSpPr>
          <p:cNvPr id="15364" name="Rectangle 3"/>
          <p:cNvSpPr>
            <a:spLocks noGrp="1" noChangeArrowheads="1"/>
          </p:cNvSpPr>
          <p:nvPr>
            <p:ph idx="1"/>
          </p:nvPr>
        </p:nvSpPr>
        <p:spPr/>
        <p:txBody>
          <a:bodyPr/>
          <a:lstStyle/>
          <a:p>
            <a:pPr>
              <a:buFontTx/>
              <a:buNone/>
            </a:pPr>
            <a:r>
              <a:rPr lang="en-GB" sz="1600" smtClean="0"/>
              <a:t>Develop EU integrated policy that achieves environmental and energy goals at least overall cost.</a:t>
            </a:r>
          </a:p>
        </p:txBody>
      </p:sp>
      <p:sp>
        <p:nvSpPr>
          <p:cNvPr id="15362" name="Slide Number Placeholder 5"/>
          <p:cNvSpPr>
            <a:spLocks noGrp="1"/>
          </p:cNvSpPr>
          <p:nvPr>
            <p:ph type="sldNum" sz="quarter" idx="12"/>
          </p:nvPr>
        </p:nvSpPr>
        <p:spPr>
          <a:noFill/>
        </p:spPr>
        <p:txBody>
          <a:bodyPr/>
          <a:lstStyle/>
          <a:p>
            <a:fld id="{93861881-4F47-4487-AA2F-157FFD263F72}" type="slidenum">
              <a:rPr lang="en-GB" smtClean="0"/>
              <a:pPr/>
              <a:t>13</a:t>
            </a:fld>
            <a:endParaRPr lang="en-GB" smtClean="0"/>
          </a:p>
        </p:txBody>
      </p:sp>
      <p:pic>
        <p:nvPicPr>
          <p:cNvPr id="6" name="Picture 5"/>
          <p:cNvPicPr>
            <a:picLocks noChangeAspect="1" noChangeArrowheads="1"/>
          </p:cNvPicPr>
          <p:nvPr/>
        </p:nvPicPr>
        <p:blipFill>
          <a:blip r:embed="rId3" cstate="print"/>
          <a:srcRect/>
          <a:stretch>
            <a:fillRect/>
          </a:stretch>
        </p:blipFill>
        <p:spPr bwMode="auto">
          <a:xfrm>
            <a:off x="2270125" y="1803428"/>
            <a:ext cx="6016651" cy="5626100"/>
          </a:xfrm>
          <a:prstGeom prst="rect">
            <a:avLst/>
          </a:prstGeom>
          <a:noFill/>
          <a:ln w="9525">
            <a:noFill/>
            <a:miter lim="800000"/>
            <a:headEnd/>
            <a:tailEnd/>
          </a:ln>
        </p:spPr>
      </p:pic>
    </p:spTree>
    <p:extLst>
      <p:ext uri="{BB962C8B-B14F-4D97-AF65-F5344CB8AC3E}">
        <p14:creationId xmlns:p14="http://schemas.microsoft.com/office/powerpoint/2010/main" val="1442518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95288" y="620713"/>
            <a:ext cx="8229600" cy="576262"/>
          </a:xfrm>
        </p:spPr>
        <p:txBody>
          <a:bodyPr/>
          <a:lstStyle/>
          <a:p>
            <a:r>
              <a:rPr lang="en-GB" sz="1800" smtClean="0"/>
              <a:t>Objectives, instruments and measures</a:t>
            </a:r>
          </a:p>
        </p:txBody>
      </p:sp>
      <p:sp>
        <p:nvSpPr>
          <p:cNvPr id="19460" name="Rectangle 3"/>
          <p:cNvSpPr>
            <a:spLocks noGrp="1" noChangeArrowheads="1"/>
          </p:cNvSpPr>
          <p:nvPr>
            <p:ph idx="1"/>
          </p:nvPr>
        </p:nvSpPr>
        <p:spPr>
          <a:xfrm>
            <a:off x="468313" y="1643063"/>
            <a:ext cx="8229600" cy="3259137"/>
          </a:xfrm>
        </p:spPr>
        <p:txBody>
          <a:bodyPr/>
          <a:lstStyle/>
          <a:p>
            <a:pPr>
              <a:buFontTx/>
              <a:buNone/>
            </a:pPr>
            <a:endParaRPr lang="en-US" smtClean="0"/>
          </a:p>
        </p:txBody>
      </p:sp>
      <p:sp>
        <p:nvSpPr>
          <p:cNvPr id="19458" name="Slide Number Placeholder 5"/>
          <p:cNvSpPr>
            <a:spLocks noGrp="1"/>
          </p:cNvSpPr>
          <p:nvPr>
            <p:ph type="sldNum" sz="quarter" idx="12"/>
          </p:nvPr>
        </p:nvSpPr>
        <p:spPr>
          <a:xfrm>
            <a:off x="6553200" y="6245225"/>
            <a:ext cx="2133600" cy="476250"/>
          </a:xfrm>
          <a:noFill/>
        </p:spPr>
        <p:txBody>
          <a:bodyPr/>
          <a:lstStyle/>
          <a:p>
            <a:fld id="{C4DCF42B-73AE-472B-B356-B2EA0B231492}" type="slidenum">
              <a:rPr lang="en-GB" smtClean="0"/>
              <a:pPr/>
              <a:t>14</a:t>
            </a:fld>
            <a:endParaRPr lang="en-GB" smtClean="0"/>
          </a:p>
        </p:txBody>
      </p:sp>
      <p:pic>
        <p:nvPicPr>
          <p:cNvPr id="19461" name="Picture 7"/>
          <p:cNvPicPr>
            <a:picLocks noChangeAspect="1" noChangeArrowheads="1"/>
          </p:cNvPicPr>
          <p:nvPr/>
        </p:nvPicPr>
        <p:blipFill>
          <a:blip r:embed="rId3" cstate="print"/>
          <a:srcRect/>
          <a:stretch>
            <a:fillRect/>
          </a:stretch>
        </p:blipFill>
        <p:spPr bwMode="auto">
          <a:xfrm>
            <a:off x="928688" y="1643063"/>
            <a:ext cx="7451725" cy="4630737"/>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OBJECTIVES OF STRATEGY</a:t>
            </a:r>
          </a:p>
        </p:txBody>
      </p:sp>
      <p:sp>
        <p:nvSpPr>
          <p:cNvPr id="6147" name="Rectangle 3"/>
          <p:cNvSpPr>
            <a:spLocks noGrp="1" noChangeArrowheads="1"/>
          </p:cNvSpPr>
          <p:nvPr>
            <p:ph idx="1"/>
          </p:nvPr>
        </p:nvSpPr>
        <p:spPr>
          <a:xfrm>
            <a:off x="571500" y="1143000"/>
            <a:ext cx="8229600" cy="4697413"/>
          </a:xfrm>
        </p:spPr>
        <p:txBody>
          <a:bodyPr/>
          <a:lstStyle/>
          <a:p>
            <a:pPr marL="358775" indent="-273050" eaLnBrk="1" hangingPunct="1">
              <a:lnSpc>
                <a:spcPct val="90000"/>
              </a:lnSpc>
              <a:buFontTx/>
              <a:buNone/>
              <a:defRPr/>
            </a:pPr>
            <a:r>
              <a:rPr lang="en-GB" sz="1600" b="1" dirty="0" smtClean="0">
                <a:solidFill>
                  <a:srgbClr val="3366CC"/>
                </a:solidFill>
              </a:rPr>
              <a:t>SOCIAL, ECONOMIC, POLITICAL</a:t>
            </a:r>
          </a:p>
          <a:p>
            <a:pPr marL="358775" indent="-273050" eaLnBrk="1" hangingPunct="1">
              <a:lnSpc>
                <a:spcPct val="90000"/>
              </a:lnSpc>
              <a:defRPr/>
            </a:pPr>
            <a:r>
              <a:rPr lang="en-GB" sz="1600" dirty="0" smtClean="0">
                <a:solidFill>
                  <a:srgbClr val="3366CC"/>
                </a:solidFill>
              </a:rPr>
              <a:t>Meet objectives at least cost with social equity</a:t>
            </a:r>
          </a:p>
          <a:p>
            <a:pPr marL="358775" indent="-273050" eaLnBrk="1" hangingPunct="1">
              <a:lnSpc>
                <a:spcPct val="90000"/>
              </a:lnSpc>
              <a:defRPr/>
            </a:pPr>
            <a:r>
              <a:rPr lang="en-GB" sz="1600" dirty="0" smtClean="0">
                <a:solidFill>
                  <a:srgbClr val="3366CC"/>
                </a:solidFill>
              </a:rPr>
              <a:t>Avoid irreversible, risky technologies</a:t>
            </a:r>
          </a:p>
          <a:p>
            <a:pPr marL="358775" indent="-273050" eaLnBrk="1" hangingPunct="1">
              <a:lnSpc>
                <a:spcPct val="90000"/>
              </a:lnSpc>
              <a:buFontTx/>
              <a:buNone/>
              <a:defRPr/>
            </a:pPr>
            <a:endParaRPr lang="en-GB" sz="1600" b="1" dirty="0" smtClean="0">
              <a:solidFill>
                <a:srgbClr val="FF0000"/>
              </a:solidFill>
            </a:endParaRPr>
          </a:p>
          <a:p>
            <a:pPr marL="358775" indent="-273050" eaLnBrk="1" hangingPunct="1">
              <a:lnSpc>
                <a:spcPct val="90000"/>
              </a:lnSpc>
              <a:buFontTx/>
              <a:buNone/>
              <a:defRPr/>
            </a:pPr>
            <a:r>
              <a:rPr lang="en-GB" sz="1600" b="1" dirty="0" smtClean="0">
                <a:solidFill>
                  <a:srgbClr val="FF0000"/>
                </a:solidFill>
              </a:rPr>
              <a:t>ENERGY SECURITY</a:t>
            </a:r>
          </a:p>
          <a:p>
            <a:pPr marL="358775" indent="-273050" eaLnBrk="1" hangingPunct="1">
              <a:lnSpc>
                <a:spcPct val="90000"/>
              </a:lnSpc>
              <a:defRPr/>
            </a:pPr>
            <a:r>
              <a:rPr lang="en-GB" sz="1600" dirty="0" smtClean="0">
                <a:solidFill>
                  <a:srgbClr val="FF0000"/>
                </a:solidFill>
              </a:rPr>
              <a:t>Reduce dependence on finite fossil and nuclear fuels</a:t>
            </a:r>
          </a:p>
          <a:p>
            <a:pPr marL="358775" indent="-273050" eaLnBrk="1" hangingPunct="1">
              <a:lnSpc>
                <a:spcPct val="90000"/>
              </a:lnSpc>
              <a:defRPr/>
            </a:pPr>
            <a:r>
              <a:rPr lang="en-GB" sz="1600" dirty="0" smtClean="0">
                <a:solidFill>
                  <a:srgbClr val="FF0000"/>
                </a:solidFill>
              </a:rPr>
              <a:t>UK 20% of energy from renewables by 2020 =&gt; ~35% renewable electricity?</a:t>
            </a:r>
          </a:p>
          <a:p>
            <a:pPr marL="358775" indent="-273050" eaLnBrk="1" hangingPunct="1">
              <a:lnSpc>
                <a:spcPct val="90000"/>
              </a:lnSpc>
              <a:defRPr/>
            </a:pPr>
            <a:r>
              <a:rPr lang="en-GB" sz="1600" dirty="0" smtClean="0">
                <a:solidFill>
                  <a:srgbClr val="FF0000"/>
                </a:solidFill>
              </a:rPr>
              <a:t>renewable transport fuels: 5% of by 2010, 10% by 2020</a:t>
            </a:r>
          </a:p>
          <a:p>
            <a:pPr eaLnBrk="1" hangingPunct="1">
              <a:buFontTx/>
              <a:buNone/>
              <a:defRPr/>
            </a:pPr>
            <a:endParaRPr lang="en-GB" sz="1600" b="1" dirty="0" smtClean="0">
              <a:solidFill>
                <a:srgbClr val="00B050"/>
              </a:solidFill>
            </a:endParaRPr>
          </a:p>
          <a:p>
            <a:pPr eaLnBrk="1" hangingPunct="1">
              <a:buFontTx/>
              <a:buNone/>
              <a:defRPr/>
            </a:pPr>
            <a:r>
              <a:rPr lang="en-GB" sz="1600" b="1" dirty="0" smtClean="0">
                <a:solidFill>
                  <a:srgbClr val="00B050"/>
                </a:solidFill>
              </a:rPr>
              <a:t>ENVIRONMENT</a:t>
            </a:r>
          </a:p>
          <a:p>
            <a:pPr eaLnBrk="1" hangingPunct="1">
              <a:buFontTx/>
              <a:buNone/>
              <a:defRPr/>
            </a:pPr>
            <a:r>
              <a:rPr lang="en-GB" sz="1600" b="1" dirty="0" smtClean="0">
                <a:solidFill>
                  <a:srgbClr val="00B050"/>
                </a:solidFill>
              </a:rPr>
              <a:t>UK</a:t>
            </a:r>
          </a:p>
          <a:p>
            <a:pPr eaLnBrk="1" hangingPunct="1">
              <a:defRPr/>
            </a:pPr>
            <a:r>
              <a:rPr lang="en-GB" sz="1600" dirty="0" smtClean="0">
                <a:solidFill>
                  <a:srgbClr val="00B050"/>
                </a:solidFill>
              </a:rPr>
              <a:t>Government targets for GHG reduction from 1990: 12-20% by 2010, ~30% by 2020, 60-80% 1990-2050, including international transport.</a:t>
            </a:r>
          </a:p>
          <a:p>
            <a:pPr eaLnBrk="1" hangingPunct="1">
              <a:defRPr/>
            </a:pPr>
            <a:r>
              <a:rPr lang="en-GB" sz="1600" b="1" u="sng" dirty="0" smtClean="0">
                <a:solidFill>
                  <a:srgbClr val="00B050"/>
                </a:solidFill>
              </a:rPr>
              <a:t>Require &gt;95% GHG reduction for climate control and global equity</a:t>
            </a:r>
          </a:p>
          <a:p>
            <a:pPr eaLnBrk="1" hangingPunct="1">
              <a:buFontTx/>
              <a:buNone/>
              <a:defRPr/>
            </a:pPr>
            <a:endParaRPr lang="en-GB" sz="1600" b="1" dirty="0" smtClean="0">
              <a:solidFill>
                <a:srgbClr val="00B050"/>
              </a:solidFill>
            </a:endParaRPr>
          </a:p>
          <a:p>
            <a:pPr eaLnBrk="1" hangingPunct="1">
              <a:buFontTx/>
              <a:buNone/>
              <a:defRPr/>
            </a:pPr>
            <a:r>
              <a:rPr lang="en-GB" sz="1600" b="1" dirty="0" smtClean="0">
                <a:solidFill>
                  <a:srgbClr val="00B050"/>
                </a:solidFill>
              </a:rPr>
              <a:t>Europe</a:t>
            </a:r>
          </a:p>
          <a:p>
            <a:pPr eaLnBrk="1" hangingPunct="1">
              <a:defRPr/>
            </a:pPr>
            <a:r>
              <a:rPr lang="en-GB" sz="1600" dirty="0" smtClean="0">
                <a:solidFill>
                  <a:srgbClr val="00B050"/>
                </a:solidFill>
              </a:rPr>
              <a:t>20/30% GHG reduction 1990-2020</a:t>
            </a:r>
            <a:endParaRPr lang="en-GB" sz="1600" dirty="0" smtClean="0"/>
          </a:p>
          <a:p>
            <a:pPr marL="358775" indent="-273050" eaLnBrk="1" hangingPunct="1">
              <a:lnSpc>
                <a:spcPct val="90000"/>
              </a:lnSpc>
              <a:buFontTx/>
              <a:buNone/>
              <a:defRPr/>
            </a:pPr>
            <a:endParaRPr lang="en-GB" sz="1600" b="1" dirty="0" smtClean="0"/>
          </a:p>
        </p:txBody>
      </p:sp>
      <p:sp>
        <p:nvSpPr>
          <p:cNvPr id="4100"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38C6FED2-0363-4D2C-B1F7-9E2874E490CA}" type="slidenum">
              <a:rPr lang="en-GB"/>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GB" sz="1800" smtClean="0"/>
              <a:t>Ethics: equal CO2 emission per person?</a:t>
            </a:r>
            <a:endParaRPr lang="en-US" sz="1800" smtClean="0"/>
          </a:p>
        </p:txBody>
      </p:sp>
      <p:sp>
        <p:nvSpPr>
          <p:cNvPr id="23556" name="Rectangle 3"/>
          <p:cNvSpPr>
            <a:spLocks noGrp="1" noChangeArrowheads="1"/>
          </p:cNvSpPr>
          <p:nvPr>
            <p:ph idx="1"/>
          </p:nvPr>
        </p:nvSpPr>
        <p:spPr/>
        <p:txBody>
          <a:bodyPr/>
          <a:lstStyle/>
          <a:p>
            <a:pPr eaLnBrk="1" hangingPunct="1">
              <a:buFontTx/>
              <a:buNone/>
            </a:pPr>
            <a:r>
              <a:rPr lang="en-US" smtClean="0"/>
              <a:t>Humans have equal rights to emissions, therefore convergence of emission per person in the EU and elsewhere? What about different resources and climate of countries? Note that for global equity, EU per capita emissions will have to fall by over 95% to reach 60% reduction globally.</a:t>
            </a:r>
          </a:p>
          <a:p>
            <a:pPr eaLnBrk="1" hangingPunct="1"/>
            <a:endParaRPr lang="en-US" smtClean="0"/>
          </a:p>
        </p:txBody>
      </p:sp>
      <p:sp>
        <p:nvSpPr>
          <p:cNvPr id="23554" name="Slide Number Placeholder 5"/>
          <p:cNvSpPr>
            <a:spLocks noGrp="1"/>
          </p:cNvSpPr>
          <p:nvPr>
            <p:ph type="sldNum" sz="quarter" idx="12"/>
          </p:nvPr>
        </p:nvSpPr>
        <p:spPr bwMode="auto">
          <a:prstGeom prst="rect">
            <a:avLst/>
          </a:prstGeom>
          <a:noFill/>
          <a:ln>
            <a:miter lim="800000"/>
            <a:headEnd/>
            <a:tailEnd/>
          </a:ln>
        </p:spPr>
        <p:txBody>
          <a:bodyPr/>
          <a:lstStyle/>
          <a:p>
            <a:fld id="{AFFC1621-0B1C-434E-B7FA-C460AD02F746}" type="slidenum">
              <a:rPr lang="en-US"/>
              <a:pPr/>
              <a:t>16</a:t>
            </a:fld>
            <a:endParaRPr lang="en-US"/>
          </a:p>
        </p:txBody>
      </p:sp>
      <p:pic>
        <p:nvPicPr>
          <p:cNvPr id="23557" name="Picture 4"/>
          <p:cNvPicPr>
            <a:picLocks noChangeAspect="1" noChangeArrowheads="1"/>
          </p:cNvPicPr>
          <p:nvPr/>
        </p:nvPicPr>
        <p:blipFill>
          <a:blip r:embed="rId3" cstate="print"/>
          <a:srcRect/>
          <a:stretch>
            <a:fillRect/>
          </a:stretch>
        </p:blipFill>
        <p:spPr bwMode="auto">
          <a:xfrm>
            <a:off x="2143125" y="2000250"/>
            <a:ext cx="6843713"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en-GB" sz="1800" smtClean="0"/>
              <a:t>Policy measures: physical measures and rate of change</a:t>
            </a:r>
          </a:p>
        </p:txBody>
      </p:sp>
      <p:sp>
        <p:nvSpPr>
          <p:cNvPr id="31748" name="Rectangle 3"/>
          <p:cNvSpPr>
            <a:spLocks noGrp="1" noChangeArrowheads="1"/>
          </p:cNvSpPr>
          <p:nvPr>
            <p:ph idx="1"/>
          </p:nvPr>
        </p:nvSpPr>
        <p:spPr/>
        <p:txBody>
          <a:bodyPr/>
          <a:lstStyle/>
          <a:p>
            <a:pPr eaLnBrk="1" hangingPunct="1">
              <a:buFontTx/>
              <a:buNone/>
            </a:pPr>
            <a:r>
              <a:rPr lang="en-GB" sz="1600" dirty="0" smtClean="0"/>
              <a:t>Size of effect, rate of effect and cost</a:t>
            </a:r>
          </a:p>
          <a:p>
            <a:pPr eaLnBrk="1" hangingPunct="1">
              <a:buFontTx/>
              <a:buNone/>
            </a:pPr>
            <a:endParaRPr lang="en-GB" sz="1600" dirty="0" smtClean="0"/>
          </a:p>
        </p:txBody>
      </p:sp>
      <p:sp>
        <p:nvSpPr>
          <p:cNvPr id="31746" name="Slide Number Placeholder 6"/>
          <p:cNvSpPr>
            <a:spLocks noGrp="1"/>
          </p:cNvSpPr>
          <p:nvPr>
            <p:ph type="sldNum" sz="quarter" idx="12"/>
          </p:nvPr>
        </p:nvSpPr>
        <p:spPr bwMode="auto">
          <a:prstGeom prst="rect">
            <a:avLst/>
          </a:prstGeom>
          <a:noFill/>
          <a:ln>
            <a:miter lim="800000"/>
            <a:headEnd/>
            <a:tailEnd/>
          </a:ln>
        </p:spPr>
        <p:txBody>
          <a:bodyPr/>
          <a:lstStyle/>
          <a:p>
            <a:pPr algn="r"/>
            <a:fld id="{55DD3E46-AE78-4B8D-A599-6BED50198523}" type="slidenum">
              <a:rPr lang="en-GB"/>
              <a:pPr algn="r"/>
              <a:t>17</a:t>
            </a:fld>
            <a:endParaRPr lang="en-GB"/>
          </a:p>
        </p:txBody>
      </p:sp>
      <p:pic>
        <p:nvPicPr>
          <p:cNvPr id="31749" name="Picture 7"/>
          <p:cNvPicPr>
            <a:picLocks noChangeAspect="1" noChangeArrowheads="1"/>
          </p:cNvPicPr>
          <p:nvPr/>
        </p:nvPicPr>
        <p:blipFill>
          <a:blip r:embed="rId3" cstate="print"/>
          <a:srcRect/>
          <a:stretch>
            <a:fillRect/>
          </a:stretch>
        </p:blipFill>
        <p:spPr bwMode="auto">
          <a:xfrm>
            <a:off x="642938" y="1571625"/>
            <a:ext cx="8231187"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539750" y="549275"/>
            <a:ext cx="7532712" cy="422275"/>
          </a:xfrm>
        </p:spPr>
        <p:txBody>
          <a:bodyPr/>
          <a:lstStyle/>
          <a:p>
            <a:r>
              <a:rPr lang="en-GB" dirty="0"/>
              <a:t>Technical basis: </a:t>
            </a:r>
            <a:r>
              <a:rPr lang="en-GB" dirty="0">
                <a:solidFill>
                  <a:srgbClr val="3AAE4B"/>
                </a:solidFill>
              </a:rPr>
              <a:t>SEEScen</a:t>
            </a:r>
            <a:r>
              <a:rPr lang="en-GB" dirty="0"/>
              <a:t>: Society, Energy, Environment Scenario model</a:t>
            </a:r>
          </a:p>
        </p:txBody>
      </p:sp>
      <p:sp>
        <p:nvSpPr>
          <p:cNvPr id="239619" name="Rectangle 3"/>
          <p:cNvSpPr>
            <a:spLocks noGrp="1" noChangeArrowheads="1"/>
          </p:cNvSpPr>
          <p:nvPr>
            <p:ph idx="1"/>
          </p:nvPr>
        </p:nvSpPr>
        <p:spPr>
          <a:xfrm>
            <a:off x="468313" y="1196975"/>
            <a:ext cx="2808287" cy="4978400"/>
          </a:xfrm>
        </p:spPr>
        <p:txBody>
          <a:bodyPr/>
          <a:lstStyle/>
          <a:p>
            <a:pPr>
              <a:buFontTx/>
              <a:buNone/>
            </a:pPr>
            <a:r>
              <a:rPr lang="en-GB" sz="1200" b="1">
                <a:solidFill>
                  <a:srgbClr val="3AAE4B"/>
                </a:solidFill>
              </a:rPr>
              <a:t>SEEScen</a:t>
            </a:r>
            <a:r>
              <a:rPr lang="en-GB" sz="1200"/>
              <a:t> is applicable to any large country having IEA energy statistics</a:t>
            </a:r>
          </a:p>
          <a:p>
            <a:pPr>
              <a:buFontTx/>
              <a:buNone/>
            </a:pPr>
            <a:r>
              <a:rPr lang="en-GB" sz="1200" b="1">
                <a:solidFill>
                  <a:srgbClr val="3AAE4B"/>
                </a:solidFill>
              </a:rPr>
              <a:t>SEEScen</a:t>
            </a:r>
            <a:r>
              <a:rPr lang="en-GB" sz="1200"/>
              <a:t> calculates energy flows in the demand and supply sectors, and the microeconomic costs of demand management and energy conversion technologies and fuels</a:t>
            </a:r>
          </a:p>
          <a:p>
            <a:pPr>
              <a:buFontTx/>
              <a:buNone/>
            </a:pPr>
            <a:r>
              <a:rPr lang="en-GB" sz="1200" b="1">
                <a:solidFill>
                  <a:srgbClr val="3AAE4B"/>
                </a:solidFill>
              </a:rPr>
              <a:t>SEEScen</a:t>
            </a:r>
            <a:r>
              <a:rPr lang="en-GB" sz="1200"/>
              <a:t> is a national energy model that does not address detailed issues in any demand or supply sector.</a:t>
            </a:r>
          </a:p>
          <a:p>
            <a:pPr>
              <a:buFontTx/>
              <a:buNone/>
            </a:pPr>
            <a:endParaRPr lang="en-GB" sz="1200"/>
          </a:p>
          <a:p>
            <a:pPr>
              <a:buFontTx/>
              <a:buNone/>
            </a:pPr>
            <a:r>
              <a:rPr lang="en-GB" sz="1200" b="1"/>
              <a:t>Method</a:t>
            </a:r>
          </a:p>
          <a:p>
            <a:r>
              <a:rPr lang="en-GB" sz="1200"/>
              <a:t>Simulates system over years, or hours given assumptions about the four classes of policy option</a:t>
            </a:r>
          </a:p>
          <a:p>
            <a:r>
              <a:rPr lang="en-GB" sz="1200"/>
              <a:t>Optimisation under development</a:t>
            </a:r>
          </a:p>
          <a:p>
            <a:endParaRPr lang="en-GB" sz="1200"/>
          </a:p>
          <a:p>
            <a:endParaRPr lang="en-GB" sz="1200"/>
          </a:p>
          <a:p>
            <a:endParaRPr lang="en-GB" sz="1200"/>
          </a:p>
        </p:txBody>
      </p:sp>
      <p:sp>
        <p:nvSpPr>
          <p:cNvPr id="5" name="Slide Number Placeholder 5"/>
          <p:cNvSpPr>
            <a:spLocks noGrp="1"/>
          </p:cNvSpPr>
          <p:nvPr>
            <p:ph type="sldNum" sz="quarter" idx="12"/>
          </p:nvPr>
        </p:nvSpPr>
        <p:spPr bwMode="auto">
          <a:prstGeom prst="rect">
            <a:avLst/>
          </a:prstGeom>
          <a:noFill/>
          <a:ln>
            <a:miter lim="800000"/>
            <a:headEnd/>
            <a:tailEnd/>
          </a:ln>
        </p:spPr>
        <p:txBody>
          <a:bodyPr/>
          <a:lstStyle/>
          <a:p>
            <a:fld id="{CC5C5DE7-60F8-4D6C-974E-DA94124CDC56}" type="slidenum">
              <a:rPr lang="en-US"/>
              <a:pPr/>
              <a:t>18</a:t>
            </a:fld>
            <a:endParaRPr lang="en-US" dirty="0"/>
          </a:p>
        </p:txBody>
      </p:sp>
      <p:pic>
        <p:nvPicPr>
          <p:cNvPr id="239620" name="Picture 4"/>
          <p:cNvPicPr>
            <a:picLocks noChangeAspect="1" noChangeArrowheads="1"/>
          </p:cNvPicPr>
          <p:nvPr/>
        </p:nvPicPr>
        <p:blipFill>
          <a:blip r:embed="rId3" cstate="print"/>
          <a:srcRect/>
          <a:stretch>
            <a:fillRect/>
          </a:stretch>
        </p:blipFill>
        <p:spPr bwMode="auto">
          <a:xfrm>
            <a:off x="3419475" y="836613"/>
            <a:ext cx="5362575" cy="5672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UK Energy flow chart: 1990</a:t>
            </a:r>
          </a:p>
        </p:txBody>
      </p:sp>
      <p:sp>
        <p:nvSpPr>
          <p:cNvPr id="4" name="Content Placeholder 3"/>
          <p:cNvSpPr>
            <a:spLocks noGrp="1"/>
          </p:cNvSpPr>
          <p:nvPr>
            <p:ph idx="1"/>
          </p:nvPr>
        </p:nvSpPr>
        <p:spPr/>
        <p:txBody>
          <a:bodyPr/>
          <a:lstStyle/>
          <a:p>
            <a:endParaRPr lang="en-GB"/>
          </a:p>
        </p:txBody>
      </p:sp>
      <p:pic>
        <p:nvPicPr>
          <p:cNvPr id="43011" name="Picture 4683"/>
          <p:cNvPicPr>
            <a:picLocks noChangeAspect="1" noChangeArrowheads="1"/>
          </p:cNvPicPr>
          <p:nvPr/>
        </p:nvPicPr>
        <p:blipFill>
          <a:blip r:embed="rId3" cstate="print"/>
          <a:srcRect/>
          <a:stretch>
            <a:fillRect/>
          </a:stretch>
        </p:blipFill>
        <p:spPr bwMode="auto">
          <a:xfrm>
            <a:off x="395288" y="1052513"/>
            <a:ext cx="8497887" cy="5711825"/>
          </a:xfrm>
          <a:prstGeom prst="rect">
            <a:avLst/>
          </a:prstGeom>
          <a:noFill/>
          <a:ln w="9525">
            <a:noFill/>
            <a:miter lim="800000"/>
            <a:headEnd/>
            <a:tailEnd/>
          </a:ln>
        </p:spPr>
      </p:pic>
    </p:spTree>
    <p:extLst>
      <p:ext uri="{BB962C8B-B14F-4D97-AF65-F5344CB8AC3E}">
        <p14:creationId xmlns:p14="http://schemas.microsoft.com/office/powerpoint/2010/main" val="220061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28596" y="1303341"/>
            <a:ext cx="8229600" cy="4697427"/>
          </a:xfrm>
        </p:spPr>
        <p:txBody>
          <a:bodyPr/>
          <a:lstStyle/>
          <a:p>
            <a:r>
              <a:rPr lang="en-GB" sz="2000" dirty="0" smtClean="0"/>
              <a:t>What’s it all for?</a:t>
            </a:r>
          </a:p>
          <a:p>
            <a:endParaRPr lang="en-GB" sz="2000" dirty="0"/>
          </a:p>
          <a:p>
            <a:r>
              <a:rPr lang="en-GB" sz="2000" dirty="0" smtClean="0"/>
              <a:t>What systems are there?</a:t>
            </a:r>
          </a:p>
          <a:p>
            <a:endParaRPr lang="en-GB" sz="2000" dirty="0" smtClean="0"/>
          </a:p>
          <a:p>
            <a:r>
              <a:rPr lang="en-GB" sz="2000" dirty="0" smtClean="0"/>
              <a:t>What is a model?</a:t>
            </a:r>
          </a:p>
          <a:p>
            <a:pPr lvl="2"/>
            <a:endParaRPr lang="en-GB" sz="2000" dirty="0" smtClean="0"/>
          </a:p>
          <a:p>
            <a:r>
              <a:rPr lang="en-GB" sz="2000" dirty="0" smtClean="0"/>
              <a:t>Modelling process?</a:t>
            </a:r>
          </a:p>
          <a:p>
            <a:endParaRPr lang="en-GB" sz="2000" dirty="0" smtClean="0"/>
          </a:p>
          <a:p>
            <a:r>
              <a:rPr lang="en-GB" sz="2000" dirty="0" smtClean="0"/>
              <a:t>Scenarios for the EU</a:t>
            </a:r>
          </a:p>
          <a:p>
            <a:endParaRPr lang="en-GB" sz="2000" dirty="0"/>
          </a:p>
          <a:p>
            <a:r>
              <a:rPr lang="en-GB" sz="2000" dirty="0" smtClean="0"/>
              <a:t>The problem of space and time</a:t>
            </a:r>
          </a:p>
          <a:p>
            <a:pPr lvl="1"/>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2E3AE5E-1560-46C3-A399-74BA20818EA3}" type="slidenum">
              <a:rPr lang="en-GB"/>
              <a:pPr algn="r" eaLnBrk="1" hangingPunct="1"/>
              <a:t>20</a:t>
            </a:fld>
            <a:endParaRPr lang="en-GB"/>
          </a:p>
        </p:txBody>
      </p:sp>
      <p:sp>
        <p:nvSpPr>
          <p:cNvPr id="16387" name="Rectangle 2"/>
          <p:cNvSpPr>
            <a:spLocks noGrp="1" noChangeArrowheads="1"/>
          </p:cNvSpPr>
          <p:nvPr>
            <p:ph type="title"/>
          </p:nvPr>
        </p:nvSpPr>
        <p:spPr>
          <a:xfrm>
            <a:off x="285750" y="785813"/>
            <a:ext cx="8489950" cy="642937"/>
          </a:xfrm>
        </p:spPr>
        <p:txBody>
          <a:bodyPr/>
          <a:lstStyle/>
          <a:p>
            <a:r>
              <a:rPr lang="en-GB" sz="1400" smtClean="0"/>
              <a:t>Scenario context: UK Energy flow chart: </a:t>
            </a:r>
            <a:r>
              <a:rPr lang="en-GB" sz="1400" smtClean="0">
                <a:solidFill>
                  <a:srgbClr val="FF3300"/>
                </a:solidFill>
              </a:rPr>
              <a:t>animation</a:t>
            </a:r>
            <a:r>
              <a:rPr lang="en-GB" sz="1400" smtClean="0"/>
              <a:t> 1990 to 2050</a:t>
            </a:r>
          </a:p>
        </p:txBody>
      </p:sp>
      <p:pic>
        <p:nvPicPr>
          <p:cNvPr id="16388" name="Picture 4" descr="SEEGBR_TechBeh_ScaleVa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143000"/>
            <a:ext cx="77755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28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bwMode="auto">
          <a:xfrm>
            <a:off x="68580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70AC88-E35F-45EB-AA23-BA7C7A129782}" type="slidenum">
              <a:rPr lang="en-GB"/>
              <a:pPr algn="r" eaLnBrk="1" hangingPunct="1"/>
              <a:t>21</a:t>
            </a:fld>
            <a:endParaRPr lang="en-GB"/>
          </a:p>
        </p:txBody>
      </p:sp>
      <p:sp>
        <p:nvSpPr>
          <p:cNvPr id="17411" name="Rectangle 2"/>
          <p:cNvSpPr>
            <a:spLocks noGrp="1" noChangeArrowheads="1"/>
          </p:cNvSpPr>
          <p:nvPr>
            <p:ph type="title"/>
          </p:nvPr>
        </p:nvSpPr>
        <p:spPr>
          <a:xfrm>
            <a:off x="357188" y="928688"/>
            <a:ext cx="8489950" cy="642937"/>
          </a:xfrm>
        </p:spPr>
        <p:txBody>
          <a:bodyPr/>
          <a:lstStyle/>
          <a:p>
            <a:r>
              <a:rPr lang="en-GB" smtClean="0"/>
              <a:t>Scenario context: UK Energy flow chart: 2050</a:t>
            </a:r>
          </a:p>
        </p:txBody>
      </p:sp>
      <p:pic>
        <p:nvPicPr>
          <p:cNvPr id="174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908050"/>
            <a:ext cx="85693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789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GB" sz="1800" b="1" smtClean="0"/>
              <a:t>Scenarios</a:t>
            </a:r>
          </a:p>
        </p:txBody>
      </p:sp>
      <p:sp>
        <p:nvSpPr>
          <p:cNvPr id="21508" name="Rectangle 3"/>
          <p:cNvSpPr>
            <a:spLocks noGrp="1" noChangeArrowheads="1"/>
          </p:cNvSpPr>
          <p:nvPr>
            <p:ph idx="1"/>
          </p:nvPr>
        </p:nvSpPr>
        <p:spPr/>
        <p:txBody>
          <a:bodyPr/>
          <a:lstStyle/>
          <a:p>
            <a:pPr>
              <a:buFontTx/>
              <a:buNone/>
            </a:pPr>
            <a:r>
              <a:rPr lang="en-GB" b="1" smtClean="0"/>
              <a:t>Six scenarios</a:t>
            </a:r>
            <a:r>
              <a:rPr lang="en-GB" smtClean="0"/>
              <a:t> for each EU25 country were constructed to reach these objectives using different combinations of NEOP measures implemented to different degrees.</a:t>
            </a:r>
          </a:p>
          <a:p>
            <a:pPr>
              <a:buFontTx/>
              <a:buNone/>
            </a:pPr>
            <a:endParaRPr lang="en-GB" smtClean="0"/>
          </a:p>
          <a:p>
            <a:pPr>
              <a:buFontTx/>
              <a:buNone/>
            </a:pPr>
            <a:endParaRPr lang="en-GB" smtClean="0"/>
          </a:p>
        </p:txBody>
      </p:sp>
      <p:sp>
        <p:nvSpPr>
          <p:cNvPr id="21506" name="Slide Number Placeholder 6"/>
          <p:cNvSpPr>
            <a:spLocks noGrp="1"/>
          </p:cNvSpPr>
          <p:nvPr>
            <p:ph type="sldNum" sz="quarter" idx="12"/>
          </p:nvPr>
        </p:nvSpPr>
        <p:spPr>
          <a:noFill/>
        </p:spPr>
        <p:txBody>
          <a:bodyPr/>
          <a:lstStyle/>
          <a:p>
            <a:fld id="{E4700940-1468-44F3-9FDE-FDB95310D8AF}" type="slidenum">
              <a:rPr lang="en-GB" smtClean="0"/>
              <a:pPr/>
              <a:t>22</a:t>
            </a:fld>
            <a:endParaRPr lang="en-GB" smtClean="0"/>
          </a:p>
        </p:txBody>
      </p:sp>
      <p:pic>
        <p:nvPicPr>
          <p:cNvPr id="21509" name="Picture 47"/>
          <p:cNvPicPr>
            <a:picLocks noChangeAspect="1" noChangeArrowheads="1"/>
          </p:cNvPicPr>
          <p:nvPr/>
        </p:nvPicPr>
        <p:blipFill>
          <a:blip r:embed="rId3" cstate="print"/>
          <a:srcRect/>
          <a:stretch>
            <a:fillRect/>
          </a:stretch>
        </p:blipFill>
        <p:spPr bwMode="auto">
          <a:xfrm>
            <a:off x="539750" y="2420938"/>
            <a:ext cx="7537450" cy="2903537"/>
          </a:xfrm>
          <a:prstGeom prst="rect">
            <a:avLst/>
          </a:prstGeom>
          <a:solidFill>
            <a:schemeClr val="bg1"/>
          </a:solidFill>
          <a:ln w="9525" algn="ctr">
            <a:noFill/>
            <a:miter lim="800000"/>
            <a:headEnd/>
            <a:tailEnd/>
          </a:ln>
        </p:spPr>
      </p:pic>
    </p:spTree>
    <p:extLst>
      <p:ext uri="{BB962C8B-B14F-4D97-AF65-F5344CB8AC3E}">
        <p14:creationId xmlns:p14="http://schemas.microsoft.com/office/powerpoint/2010/main" val="3199808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GB" sz="1800" smtClean="0"/>
              <a:t>Energy services and demand drivers</a:t>
            </a:r>
          </a:p>
        </p:txBody>
      </p:sp>
      <p:sp>
        <p:nvSpPr>
          <p:cNvPr id="24580" name="Rectangle 3"/>
          <p:cNvSpPr>
            <a:spLocks noGrp="1" noChangeArrowheads="1"/>
          </p:cNvSpPr>
          <p:nvPr>
            <p:ph idx="1"/>
          </p:nvPr>
        </p:nvSpPr>
        <p:spPr/>
        <p:txBody>
          <a:bodyPr/>
          <a:lstStyle/>
          <a:p>
            <a:pPr eaLnBrk="1" hangingPunct="1">
              <a:buFontTx/>
              <a:buNone/>
            </a:pPr>
            <a:r>
              <a:rPr lang="en-GB" smtClean="0"/>
              <a:t>Demands for energy services are determined by human needs, these include	</a:t>
            </a:r>
          </a:p>
          <a:p>
            <a:pPr eaLnBrk="1" hangingPunct="1"/>
            <a:r>
              <a:rPr lang="en-GB" smtClean="0"/>
              <a:t>food</a:t>
            </a:r>
          </a:p>
          <a:p>
            <a:pPr eaLnBrk="1" hangingPunct="1"/>
            <a:r>
              <a:rPr lang="en-GB" smtClean="0"/>
              <a:t>comfort, hygiene, health</a:t>
            </a:r>
          </a:p>
          <a:p>
            <a:pPr eaLnBrk="1" hangingPunct="1"/>
            <a:r>
              <a:rPr lang="en-GB" smtClean="0"/>
              <a:t>culture</a:t>
            </a:r>
          </a:p>
          <a:p>
            <a:pPr eaLnBrk="1" hangingPunct="1">
              <a:buFontTx/>
              <a:buNone/>
            </a:pPr>
            <a:endParaRPr lang="en-GB" smtClean="0"/>
          </a:p>
          <a:p>
            <a:pPr eaLnBrk="1" hangingPunct="1">
              <a:buFontTx/>
              <a:buNone/>
            </a:pPr>
            <a:r>
              <a:rPr lang="en-GB" smtClean="0"/>
              <a:t>Important drivers of demand include:</a:t>
            </a:r>
          </a:p>
          <a:p>
            <a:pPr eaLnBrk="1" hangingPunct="1"/>
            <a:r>
              <a:rPr lang="en-GB" smtClean="0"/>
              <a:t>Population increases</a:t>
            </a:r>
          </a:p>
          <a:p>
            <a:pPr eaLnBrk="1" hangingPunct="1"/>
            <a:r>
              <a:rPr lang="en-GB" smtClean="0"/>
              <a:t>Households increase faster because of smaller households</a:t>
            </a:r>
          </a:p>
          <a:p>
            <a:pPr eaLnBrk="1" hangingPunct="1"/>
            <a:r>
              <a:rPr lang="en-GB" smtClean="0"/>
              <a:t>Wealth, but energy consumption and impacts depend on choices of expenditure on goods and services which are somewhat arbitrary</a:t>
            </a:r>
          </a:p>
          <a:p>
            <a:pPr eaLnBrk="1" hangingPunct="1"/>
            <a:endParaRPr lang="en-GB" smtClean="0"/>
          </a:p>
          <a:p>
            <a:pPr eaLnBrk="1" hangingPunct="1">
              <a:buFontTx/>
              <a:buNone/>
            </a:pPr>
            <a:r>
              <a:rPr lang="en-GB" smtClean="0"/>
              <a:t>The drivers are assumed to be the same in all scenarios.</a:t>
            </a:r>
          </a:p>
          <a:p>
            <a:pPr eaLnBrk="1" hangingPunct="1">
              <a:buFontTx/>
              <a:buNone/>
            </a:pPr>
            <a:endParaRPr lang="en-GB" smtClean="0"/>
          </a:p>
          <a:p>
            <a:pPr eaLnBrk="1" hangingPunct="1">
              <a:buFontTx/>
              <a:buNone/>
            </a:pPr>
            <a:r>
              <a:rPr lang="en-GB" smtClean="0"/>
              <a:t>The above drivers are simply accounted for in the model, but others are not, for example:</a:t>
            </a:r>
          </a:p>
          <a:p>
            <a:pPr eaLnBrk="1" hangingPunct="1"/>
            <a:r>
              <a:rPr lang="en-GB" smtClean="0"/>
              <a:t>Population ageing, which will result in increases and decreases of different demands</a:t>
            </a:r>
          </a:p>
          <a:p>
            <a:pPr eaLnBrk="1" hangingPunct="1"/>
            <a:r>
              <a:rPr lang="en-GB" smtClean="0"/>
              <a:t>Changes in employment</a:t>
            </a:r>
          </a:p>
          <a:p>
            <a:pPr eaLnBrk="1" hangingPunct="1"/>
            <a:r>
              <a:rPr lang="en-GB" smtClean="0"/>
              <a:t>Environmental awareness</a:t>
            </a:r>
          </a:p>
          <a:p>
            <a:pPr eaLnBrk="1" hangingPunct="1"/>
            <a:r>
              <a:rPr lang="en-GB" smtClean="0"/>
              <a:t>Economic restructuring</a:t>
            </a:r>
          </a:p>
          <a:p>
            <a:pPr eaLnBrk="1" hangingPunct="1">
              <a:buFontTx/>
              <a:buNone/>
            </a:pPr>
            <a:endParaRPr lang="en-GB" smtClean="0"/>
          </a:p>
          <a:p>
            <a:pPr eaLnBrk="1" hangingPunct="1">
              <a:buFontTx/>
              <a:buNone/>
            </a:pPr>
            <a:r>
              <a:rPr lang="en-GB" smtClean="0"/>
              <a:t>More on consumption at:</a:t>
            </a:r>
          </a:p>
          <a:p>
            <a:pPr eaLnBrk="1" hangingPunct="1">
              <a:buFontTx/>
              <a:buNone/>
            </a:pPr>
            <a:r>
              <a:rPr lang="en-GB" smtClean="0">
                <a:hlinkClick r:id="rId3"/>
              </a:rPr>
              <a:t>http://www.sencouk.co.uk/Consumption/Consumption.htm</a:t>
            </a:r>
            <a:endParaRPr lang="en-GB" smtClean="0"/>
          </a:p>
          <a:p>
            <a:pPr eaLnBrk="1" hangingPunct="1"/>
            <a:endParaRPr lang="en-GB" smtClean="0"/>
          </a:p>
        </p:txBody>
      </p:sp>
      <p:sp>
        <p:nvSpPr>
          <p:cNvPr id="24578" name="Slide Number Placeholder 5"/>
          <p:cNvSpPr>
            <a:spLocks noGrp="1"/>
          </p:cNvSpPr>
          <p:nvPr>
            <p:ph type="sldNum" sz="quarter" idx="12"/>
          </p:nvPr>
        </p:nvSpPr>
        <p:spPr>
          <a:noFill/>
        </p:spPr>
        <p:txBody>
          <a:bodyPr/>
          <a:lstStyle/>
          <a:p>
            <a:fld id="{52973661-CF5C-490D-8EBA-0E78F3B4C43F}" type="slidenum">
              <a:rPr lang="en-US" smtClean="0"/>
              <a:pPr/>
              <a:t>23</a:t>
            </a:fld>
            <a:endParaRPr lang="en-US" smtClean="0"/>
          </a:p>
        </p:txBody>
      </p:sp>
    </p:spTree>
    <p:extLst>
      <p:ext uri="{BB962C8B-B14F-4D97-AF65-F5344CB8AC3E}">
        <p14:creationId xmlns:p14="http://schemas.microsoft.com/office/powerpoint/2010/main" val="199689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type="title"/>
          </p:nvPr>
        </p:nvSpPr>
        <p:spPr/>
        <p:txBody>
          <a:bodyPr/>
          <a:lstStyle/>
          <a:p>
            <a:r>
              <a:rPr lang="en-GB" smtClean="0"/>
              <a:t>Exogenous assumptions (from PRIMES WCLP scenario): basic drivers</a:t>
            </a:r>
          </a:p>
        </p:txBody>
      </p:sp>
      <p:sp>
        <p:nvSpPr>
          <p:cNvPr id="25604" name="Rectangle 6"/>
          <p:cNvSpPr>
            <a:spLocks noGrp="1" noChangeArrowheads="1"/>
          </p:cNvSpPr>
          <p:nvPr>
            <p:ph idx="1"/>
          </p:nvPr>
        </p:nvSpPr>
        <p:spPr/>
        <p:txBody>
          <a:bodyPr/>
          <a:lstStyle/>
          <a:p>
            <a:pPr>
              <a:buFontTx/>
              <a:buNone/>
            </a:pPr>
            <a:r>
              <a:rPr lang="en-US" smtClean="0"/>
              <a:t>Population peaks and declines</a:t>
            </a:r>
            <a:endParaRPr lang="en-GB" smtClean="0"/>
          </a:p>
        </p:txBody>
      </p:sp>
      <p:sp>
        <p:nvSpPr>
          <p:cNvPr id="25602" name="Slide Number Placeholder 5"/>
          <p:cNvSpPr>
            <a:spLocks noGrp="1"/>
          </p:cNvSpPr>
          <p:nvPr>
            <p:ph type="sldNum" sz="quarter" idx="12"/>
          </p:nvPr>
        </p:nvSpPr>
        <p:spPr>
          <a:noFill/>
        </p:spPr>
        <p:txBody>
          <a:bodyPr/>
          <a:lstStyle/>
          <a:p>
            <a:fld id="{16168D28-79B6-4FB9-9748-F2ECC8AD13A2}" type="slidenum">
              <a:rPr lang="en-GB" smtClean="0"/>
              <a:pPr/>
              <a:t>24</a:t>
            </a:fld>
            <a:endParaRPr lang="en-GB" smtClean="0"/>
          </a:p>
        </p:txBody>
      </p:sp>
      <p:pic>
        <p:nvPicPr>
          <p:cNvPr id="25605" name="Picture 8"/>
          <p:cNvPicPr>
            <a:picLocks noChangeAspect="1" noChangeArrowheads="1"/>
          </p:cNvPicPr>
          <p:nvPr/>
        </p:nvPicPr>
        <p:blipFill>
          <a:blip r:embed="rId3" cstate="print"/>
          <a:srcRect/>
          <a:stretch>
            <a:fillRect/>
          </a:stretch>
        </p:blipFill>
        <p:spPr bwMode="auto">
          <a:xfrm>
            <a:off x="684213" y="1689100"/>
            <a:ext cx="4318000" cy="2522538"/>
          </a:xfrm>
          <a:prstGeom prst="rect">
            <a:avLst/>
          </a:prstGeom>
          <a:noFill/>
          <a:ln w="9525" algn="ctr">
            <a:noFill/>
            <a:miter lim="800000"/>
            <a:headEnd/>
            <a:tailEnd/>
          </a:ln>
        </p:spPr>
      </p:pic>
      <p:pic>
        <p:nvPicPr>
          <p:cNvPr id="25606" name="Picture 9"/>
          <p:cNvPicPr>
            <a:picLocks noChangeAspect="1" noChangeArrowheads="1"/>
          </p:cNvPicPr>
          <p:nvPr/>
        </p:nvPicPr>
        <p:blipFill>
          <a:blip r:embed="rId4" cstate="print"/>
          <a:srcRect/>
          <a:stretch>
            <a:fillRect/>
          </a:stretch>
        </p:blipFill>
        <p:spPr bwMode="auto">
          <a:xfrm>
            <a:off x="5003800" y="1700213"/>
            <a:ext cx="3983038" cy="2470150"/>
          </a:xfrm>
          <a:prstGeom prst="rect">
            <a:avLst/>
          </a:prstGeom>
          <a:noFill/>
          <a:ln w="9525" algn="ctr">
            <a:noFill/>
            <a:miter lim="800000"/>
            <a:headEnd/>
            <a:tailEnd/>
          </a:ln>
        </p:spPr>
      </p:pic>
      <p:pic>
        <p:nvPicPr>
          <p:cNvPr id="25607" name="Picture 10"/>
          <p:cNvPicPr>
            <a:picLocks noChangeAspect="1" noChangeArrowheads="1"/>
          </p:cNvPicPr>
          <p:nvPr/>
        </p:nvPicPr>
        <p:blipFill>
          <a:blip r:embed="rId5" cstate="print"/>
          <a:srcRect/>
          <a:stretch>
            <a:fillRect/>
          </a:stretch>
        </p:blipFill>
        <p:spPr bwMode="auto">
          <a:xfrm>
            <a:off x="2124075" y="4167188"/>
            <a:ext cx="4319588" cy="2522537"/>
          </a:xfrm>
          <a:prstGeom prst="rect">
            <a:avLst/>
          </a:prstGeom>
          <a:noFill/>
          <a:ln w="9525" algn="ctr">
            <a:noFill/>
            <a:miter lim="800000"/>
            <a:headEnd/>
            <a:tailEnd/>
          </a:ln>
        </p:spPr>
      </p:pic>
      <p:sp>
        <p:nvSpPr>
          <p:cNvPr id="25608" name="Rectangle 13"/>
          <p:cNvSpPr>
            <a:spLocks noChangeArrowheads="1"/>
          </p:cNvSpPr>
          <p:nvPr/>
        </p:nvSpPr>
        <p:spPr bwMode="auto">
          <a:xfrm>
            <a:off x="5076825" y="1412875"/>
            <a:ext cx="3382963" cy="1511300"/>
          </a:xfrm>
          <a:prstGeom prst="rect">
            <a:avLst/>
          </a:prstGeom>
          <a:noFill/>
          <a:ln w="9525">
            <a:noFill/>
            <a:miter lim="800000"/>
            <a:headEnd/>
            <a:tailEnd/>
          </a:ln>
        </p:spPr>
        <p:txBody>
          <a:bodyPr/>
          <a:lstStyle/>
          <a:p>
            <a:pPr marL="342900" indent="-342900"/>
            <a:r>
              <a:rPr lang="en-US"/>
              <a:t>More households</a:t>
            </a:r>
            <a:endParaRPr lang="en-GB"/>
          </a:p>
        </p:txBody>
      </p:sp>
      <p:sp>
        <p:nvSpPr>
          <p:cNvPr id="25609" name="Rectangle 14"/>
          <p:cNvSpPr>
            <a:spLocks noChangeArrowheads="1"/>
          </p:cNvSpPr>
          <p:nvPr/>
        </p:nvSpPr>
        <p:spPr bwMode="auto">
          <a:xfrm>
            <a:off x="684213" y="4941888"/>
            <a:ext cx="3887787" cy="863600"/>
          </a:xfrm>
          <a:prstGeom prst="rect">
            <a:avLst/>
          </a:prstGeom>
          <a:noFill/>
          <a:ln w="9525">
            <a:noFill/>
            <a:miter lim="800000"/>
            <a:headEnd/>
            <a:tailEnd/>
          </a:ln>
        </p:spPr>
        <p:txBody>
          <a:bodyPr/>
          <a:lstStyle/>
          <a:p>
            <a:pPr marL="342900" indent="-342900"/>
            <a:r>
              <a:rPr lang="en-US"/>
              <a:t>GDP growth</a:t>
            </a:r>
            <a:endParaRPr lang="en-GB"/>
          </a:p>
        </p:txBody>
      </p:sp>
    </p:spTree>
    <p:extLst>
      <p:ext uri="{BB962C8B-B14F-4D97-AF65-F5344CB8AC3E}">
        <p14:creationId xmlns:p14="http://schemas.microsoft.com/office/powerpoint/2010/main" val="37358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GB" smtClean="0"/>
              <a:t>Exogenous assumptions (from PRIMES): transport demand</a:t>
            </a:r>
          </a:p>
        </p:txBody>
      </p:sp>
      <p:sp>
        <p:nvSpPr>
          <p:cNvPr id="26628" name="Rectangle 3"/>
          <p:cNvSpPr>
            <a:spLocks noGrp="1" noChangeArrowheads="1"/>
          </p:cNvSpPr>
          <p:nvPr>
            <p:ph idx="1"/>
          </p:nvPr>
        </p:nvSpPr>
        <p:spPr>
          <a:xfrm>
            <a:off x="5000628" y="4000504"/>
            <a:ext cx="3657568" cy="1911345"/>
          </a:xfrm>
        </p:spPr>
        <p:txBody>
          <a:bodyPr/>
          <a:lstStyle/>
          <a:p>
            <a:pPr>
              <a:buFontTx/>
              <a:buNone/>
            </a:pPr>
            <a:r>
              <a:rPr lang="en-GB" dirty="0" smtClean="0"/>
              <a:t>But is saturation occurring, e.g. UK?</a:t>
            </a:r>
          </a:p>
        </p:txBody>
      </p:sp>
      <p:sp>
        <p:nvSpPr>
          <p:cNvPr id="26626" name="Slide Number Placeholder 5"/>
          <p:cNvSpPr>
            <a:spLocks noGrp="1"/>
          </p:cNvSpPr>
          <p:nvPr>
            <p:ph type="sldNum" sz="quarter" idx="12"/>
          </p:nvPr>
        </p:nvSpPr>
        <p:spPr>
          <a:noFill/>
        </p:spPr>
        <p:txBody>
          <a:bodyPr/>
          <a:lstStyle/>
          <a:p>
            <a:fld id="{ACF657D7-B47E-4A7B-8940-B28A4DA84212}" type="slidenum">
              <a:rPr lang="en-GB" smtClean="0"/>
              <a:pPr/>
              <a:t>25</a:t>
            </a:fld>
            <a:endParaRPr lang="en-GB" smtClean="0"/>
          </a:p>
        </p:txBody>
      </p:sp>
      <p:pic>
        <p:nvPicPr>
          <p:cNvPr id="26629" name="Picture 7"/>
          <p:cNvPicPr>
            <a:picLocks noChangeAspect="1" noChangeArrowheads="1"/>
          </p:cNvPicPr>
          <p:nvPr/>
        </p:nvPicPr>
        <p:blipFill>
          <a:blip r:embed="rId3" cstate="print"/>
          <a:srcRect/>
          <a:stretch>
            <a:fillRect/>
          </a:stretch>
        </p:blipFill>
        <p:spPr bwMode="auto">
          <a:xfrm>
            <a:off x="323850" y="1557338"/>
            <a:ext cx="4679950" cy="2922587"/>
          </a:xfrm>
          <a:prstGeom prst="rect">
            <a:avLst/>
          </a:prstGeom>
          <a:noFill/>
          <a:ln w="9525" algn="ctr">
            <a:noFill/>
            <a:miter lim="800000"/>
            <a:headEnd/>
            <a:tailEnd/>
          </a:ln>
        </p:spPr>
      </p:pic>
      <p:pic>
        <p:nvPicPr>
          <p:cNvPr id="26630" name="Picture 8"/>
          <p:cNvPicPr>
            <a:picLocks noChangeAspect="1" noChangeArrowheads="1"/>
          </p:cNvPicPr>
          <p:nvPr/>
        </p:nvPicPr>
        <p:blipFill>
          <a:blip r:embed="rId4" cstate="print"/>
          <a:srcRect/>
          <a:stretch>
            <a:fillRect/>
          </a:stretch>
        </p:blipFill>
        <p:spPr bwMode="auto">
          <a:xfrm>
            <a:off x="4929190" y="4403725"/>
            <a:ext cx="3695700" cy="2454275"/>
          </a:xfrm>
          <a:prstGeom prst="rect">
            <a:avLst/>
          </a:prstGeom>
          <a:noFill/>
          <a:ln w="9525" algn="ctr">
            <a:noFill/>
            <a:miter lim="800000"/>
            <a:headEnd/>
            <a:tailEnd/>
          </a:ln>
        </p:spPr>
      </p:pic>
      <p:sp>
        <p:nvSpPr>
          <p:cNvPr id="26632" name="Rectangle 10"/>
          <p:cNvSpPr>
            <a:spLocks noChangeArrowheads="1"/>
          </p:cNvSpPr>
          <p:nvPr/>
        </p:nvSpPr>
        <p:spPr bwMode="auto">
          <a:xfrm>
            <a:off x="642910" y="1357298"/>
            <a:ext cx="3117850" cy="4137025"/>
          </a:xfrm>
          <a:prstGeom prst="rect">
            <a:avLst/>
          </a:prstGeom>
          <a:noFill/>
          <a:ln w="9525">
            <a:noFill/>
            <a:miter lim="800000"/>
            <a:headEnd/>
            <a:tailEnd/>
          </a:ln>
        </p:spPr>
        <p:txBody>
          <a:bodyPr/>
          <a:lstStyle/>
          <a:p>
            <a:pPr marL="342900" indent="-342900"/>
            <a:r>
              <a:rPr lang="en-GB" dirty="0"/>
              <a:t>More passenger travel</a:t>
            </a:r>
          </a:p>
        </p:txBody>
      </p:sp>
      <p:sp>
        <p:nvSpPr>
          <p:cNvPr id="26633" name="Rectangle 11"/>
          <p:cNvSpPr>
            <a:spLocks noChangeArrowheads="1"/>
          </p:cNvSpPr>
          <p:nvPr/>
        </p:nvSpPr>
        <p:spPr bwMode="auto">
          <a:xfrm>
            <a:off x="428596" y="5286388"/>
            <a:ext cx="2181225" cy="1257300"/>
          </a:xfrm>
          <a:prstGeom prst="rect">
            <a:avLst/>
          </a:prstGeom>
          <a:noFill/>
          <a:ln w="9525">
            <a:noFill/>
            <a:miter lim="800000"/>
            <a:headEnd/>
            <a:tailEnd/>
          </a:ln>
        </p:spPr>
        <p:txBody>
          <a:bodyPr/>
          <a:lstStyle/>
          <a:p>
            <a:pPr marL="342900" indent="-342900"/>
            <a:r>
              <a:rPr lang="en-GB" dirty="0" smtClean="0"/>
              <a:t>More </a:t>
            </a:r>
            <a:r>
              <a:rPr lang="en-GB" dirty="0" err="1" smtClean="0"/>
              <a:t>travl</a:t>
            </a:r>
            <a:r>
              <a:rPr lang="en-GB" dirty="0" smtClean="0"/>
              <a:t> per capita</a:t>
            </a:r>
            <a:endParaRPr lang="en-GB" dirty="0"/>
          </a:p>
        </p:txBody>
      </p:sp>
      <p:pic>
        <p:nvPicPr>
          <p:cNvPr id="9858050" name="Picture 12"/>
          <p:cNvPicPr>
            <a:picLocks noChangeAspect="1" noChangeArrowheads="1"/>
          </p:cNvPicPr>
          <p:nvPr/>
        </p:nvPicPr>
        <p:blipFill>
          <a:blip r:embed="rId5" cstate="print"/>
          <a:srcRect/>
          <a:stretch>
            <a:fillRect/>
          </a:stretch>
        </p:blipFill>
        <p:spPr bwMode="auto">
          <a:xfrm>
            <a:off x="4933957" y="1500174"/>
            <a:ext cx="4210043" cy="2597902"/>
          </a:xfrm>
          <a:prstGeom prst="rect">
            <a:avLst/>
          </a:prstGeom>
          <a:noFill/>
          <a:ln w="9525">
            <a:noFill/>
            <a:miter lim="800000"/>
            <a:headEnd/>
            <a:tailEnd/>
          </a:ln>
        </p:spPr>
      </p:pic>
    </p:spTree>
    <p:extLst>
      <p:ext uri="{BB962C8B-B14F-4D97-AF65-F5344CB8AC3E}">
        <p14:creationId xmlns:p14="http://schemas.microsoft.com/office/powerpoint/2010/main" val="2539845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GB" smtClean="0"/>
              <a:t>Exogenous assumptions (from PRIMES): transport demand</a:t>
            </a:r>
          </a:p>
        </p:txBody>
      </p:sp>
      <p:sp>
        <p:nvSpPr>
          <p:cNvPr id="26628" name="Rectangle 3"/>
          <p:cNvSpPr>
            <a:spLocks noGrp="1" noChangeArrowheads="1"/>
          </p:cNvSpPr>
          <p:nvPr>
            <p:ph idx="1"/>
          </p:nvPr>
        </p:nvSpPr>
        <p:spPr>
          <a:xfrm>
            <a:off x="4572000" y="2285992"/>
            <a:ext cx="4086196" cy="3625857"/>
          </a:xfrm>
        </p:spPr>
        <p:txBody>
          <a:bodyPr/>
          <a:lstStyle/>
          <a:p>
            <a:pPr>
              <a:buNone/>
            </a:pPr>
            <a:r>
              <a:rPr lang="en-GB" b="1" dirty="0" smtClean="0"/>
              <a:t>More freight transport</a:t>
            </a:r>
          </a:p>
          <a:p>
            <a:pPr>
              <a:buFontTx/>
              <a:buNone/>
            </a:pPr>
            <a:endParaRPr lang="en-GB" b="1" dirty="0" smtClean="0"/>
          </a:p>
        </p:txBody>
      </p:sp>
      <p:sp>
        <p:nvSpPr>
          <p:cNvPr id="26626" name="Slide Number Placeholder 5"/>
          <p:cNvSpPr>
            <a:spLocks noGrp="1"/>
          </p:cNvSpPr>
          <p:nvPr>
            <p:ph type="sldNum" sz="quarter" idx="12"/>
          </p:nvPr>
        </p:nvSpPr>
        <p:spPr>
          <a:noFill/>
        </p:spPr>
        <p:txBody>
          <a:bodyPr/>
          <a:lstStyle/>
          <a:p>
            <a:fld id="{ACF657D7-B47E-4A7B-8940-B28A4DA84212}" type="slidenum">
              <a:rPr lang="en-GB" smtClean="0"/>
              <a:pPr/>
              <a:t>26</a:t>
            </a:fld>
            <a:endParaRPr lang="en-GB" smtClean="0"/>
          </a:p>
        </p:txBody>
      </p:sp>
      <p:pic>
        <p:nvPicPr>
          <p:cNvPr id="26631" name="Picture 9"/>
          <p:cNvPicPr>
            <a:picLocks noChangeAspect="1" noChangeArrowheads="1"/>
          </p:cNvPicPr>
          <p:nvPr/>
        </p:nvPicPr>
        <p:blipFill>
          <a:blip r:embed="rId3" cstate="print"/>
          <a:srcRect/>
          <a:stretch>
            <a:fillRect/>
          </a:stretch>
        </p:blipFill>
        <p:spPr bwMode="auto">
          <a:xfrm>
            <a:off x="2239731" y="2714620"/>
            <a:ext cx="6650271" cy="3886211"/>
          </a:xfrm>
          <a:prstGeom prst="rect">
            <a:avLst/>
          </a:prstGeom>
          <a:noFill/>
          <a:ln w="9525" algn="ctr">
            <a:noFill/>
            <a:miter lim="800000"/>
            <a:headEnd/>
            <a:tailEnd/>
          </a:ln>
        </p:spPr>
      </p:pic>
      <p:sp>
        <p:nvSpPr>
          <p:cNvPr id="26633" name="Rectangle 11"/>
          <p:cNvSpPr>
            <a:spLocks noChangeArrowheads="1"/>
          </p:cNvSpPr>
          <p:nvPr/>
        </p:nvSpPr>
        <p:spPr bwMode="auto">
          <a:xfrm>
            <a:off x="642910" y="1142984"/>
            <a:ext cx="2357454" cy="1257300"/>
          </a:xfrm>
          <a:prstGeom prst="rect">
            <a:avLst/>
          </a:prstGeom>
          <a:noFill/>
          <a:ln w="9525">
            <a:noFill/>
            <a:miter lim="800000"/>
            <a:headEnd/>
            <a:tailEnd/>
          </a:ln>
        </p:spPr>
        <p:txBody>
          <a:bodyPr/>
          <a:lstStyle/>
          <a:p>
            <a:pPr marL="342900" indent="-342900"/>
            <a:endParaRPr lang="en-GB" dirty="0" smtClean="0"/>
          </a:p>
          <a:p>
            <a:pPr marL="342900" indent="-342900"/>
            <a:r>
              <a:rPr lang="en-GB" dirty="0" smtClean="0"/>
              <a:t>Why?</a:t>
            </a:r>
          </a:p>
          <a:p>
            <a:pPr marL="342900" indent="-342900"/>
            <a:endParaRPr lang="en-GB" dirty="0" smtClean="0"/>
          </a:p>
          <a:p>
            <a:pPr marL="342900" indent="-342900"/>
            <a:r>
              <a:rPr lang="en-GB" dirty="0" smtClean="0"/>
              <a:t>What if travel costs go up?</a:t>
            </a:r>
            <a:endParaRPr lang="en-GB" dirty="0"/>
          </a:p>
        </p:txBody>
      </p:sp>
    </p:spTree>
    <p:extLst>
      <p:ext uri="{BB962C8B-B14F-4D97-AF65-F5344CB8AC3E}">
        <p14:creationId xmlns:p14="http://schemas.microsoft.com/office/powerpoint/2010/main" val="4188722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GB" smtClean="0"/>
              <a:t>Exogenous assumptions: nuclear power</a:t>
            </a:r>
          </a:p>
        </p:txBody>
      </p:sp>
      <p:sp>
        <p:nvSpPr>
          <p:cNvPr id="27654" name="Rectangle 11"/>
          <p:cNvSpPr>
            <a:spLocks noGrp="1" noChangeArrowheads="1"/>
          </p:cNvSpPr>
          <p:nvPr>
            <p:ph idx="1"/>
          </p:nvPr>
        </p:nvSpPr>
        <p:spPr>
          <a:noFill/>
        </p:spPr>
        <p:txBody>
          <a:bodyPr/>
          <a:lstStyle/>
          <a:p>
            <a:pPr>
              <a:buFontTx/>
              <a:buNone/>
            </a:pPr>
            <a:endParaRPr lang="en-GB" dirty="0" smtClean="0"/>
          </a:p>
        </p:txBody>
      </p:sp>
      <p:sp>
        <p:nvSpPr>
          <p:cNvPr id="27650" name="Slide Number Placeholder 5"/>
          <p:cNvSpPr>
            <a:spLocks noGrp="1"/>
          </p:cNvSpPr>
          <p:nvPr>
            <p:ph type="sldNum" sz="quarter" idx="12"/>
          </p:nvPr>
        </p:nvSpPr>
        <p:spPr>
          <a:noFill/>
        </p:spPr>
        <p:txBody>
          <a:bodyPr/>
          <a:lstStyle/>
          <a:p>
            <a:fld id="{DC6400C0-4132-4085-AE38-A3E335BF1A26}" type="slidenum">
              <a:rPr lang="en-GB" smtClean="0"/>
              <a:pPr/>
              <a:t>27</a:t>
            </a:fld>
            <a:endParaRPr lang="en-GB" smtClean="0"/>
          </a:p>
        </p:txBody>
      </p:sp>
      <p:pic>
        <p:nvPicPr>
          <p:cNvPr id="27651" name="Picture 10"/>
          <p:cNvPicPr>
            <a:picLocks noChangeAspect="1" noChangeArrowheads="1"/>
          </p:cNvPicPr>
          <p:nvPr/>
        </p:nvPicPr>
        <p:blipFill>
          <a:blip r:embed="rId3" cstate="print"/>
          <a:srcRect/>
          <a:stretch>
            <a:fillRect/>
          </a:stretch>
        </p:blipFill>
        <p:spPr bwMode="auto">
          <a:xfrm>
            <a:off x="4643438" y="4067175"/>
            <a:ext cx="4127500" cy="2790825"/>
          </a:xfrm>
          <a:prstGeom prst="rect">
            <a:avLst/>
          </a:prstGeom>
          <a:noFill/>
          <a:ln w="9525" algn="ctr">
            <a:noFill/>
            <a:miter lim="800000"/>
            <a:headEnd/>
            <a:tailEnd/>
          </a:ln>
        </p:spPr>
      </p:pic>
      <p:pic>
        <p:nvPicPr>
          <p:cNvPr id="27653" name="Picture 9"/>
          <p:cNvPicPr>
            <a:picLocks noChangeAspect="1" noChangeArrowheads="1"/>
          </p:cNvPicPr>
          <p:nvPr/>
        </p:nvPicPr>
        <p:blipFill>
          <a:blip r:embed="rId4" cstate="print"/>
          <a:srcRect/>
          <a:stretch>
            <a:fillRect/>
          </a:stretch>
        </p:blipFill>
        <p:spPr bwMode="auto">
          <a:xfrm>
            <a:off x="395288" y="1700213"/>
            <a:ext cx="4391025" cy="2805112"/>
          </a:xfrm>
          <a:prstGeom prst="rect">
            <a:avLst/>
          </a:prstGeom>
          <a:noFill/>
          <a:ln w="9525" algn="ctr">
            <a:noFill/>
            <a:miter lim="800000"/>
            <a:headEnd/>
            <a:tailEnd/>
          </a:ln>
        </p:spPr>
      </p:pic>
      <p:sp>
        <p:nvSpPr>
          <p:cNvPr id="27655" name="Rectangle 12"/>
          <p:cNvSpPr>
            <a:spLocks noChangeArrowheads="1"/>
          </p:cNvSpPr>
          <p:nvPr/>
        </p:nvSpPr>
        <p:spPr bwMode="auto">
          <a:xfrm>
            <a:off x="611188" y="1412875"/>
            <a:ext cx="3887787" cy="1439863"/>
          </a:xfrm>
          <a:prstGeom prst="rect">
            <a:avLst/>
          </a:prstGeom>
          <a:noFill/>
          <a:ln w="9525">
            <a:noFill/>
            <a:miter lim="800000"/>
            <a:headEnd/>
            <a:tailEnd/>
          </a:ln>
        </p:spPr>
        <p:txBody>
          <a:bodyPr/>
          <a:lstStyle/>
          <a:p>
            <a:pPr marL="342900" indent="-342900"/>
            <a:r>
              <a:rPr lang="en-US"/>
              <a:t>Profile with 35 years life</a:t>
            </a:r>
            <a:endParaRPr lang="en-GB"/>
          </a:p>
        </p:txBody>
      </p:sp>
      <p:sp>
        <p:nvSpPr>
          <p:cNvPr id="27656" name="Rectangle 13"/>
          <p:cNvSpPr>
            <a:spLocks noChangeArrowheads="1"/>
          </p:cNvSpPr>
          <p:nvPr/>
        </p:nvSpPr>
        <p:spPr bwMode="auto">
          <a:xfrm>
            <a:off x="1428728" y="5500702"/>
            <a:ext cx="3244845" cy="1011235"/>
          </a:xfrm>
          <a:prstGeom prst="rect">
            <a:avLst/>
          </a:prstGeom>
          <a:noFill/>
          <a:ln w="9525">
            <a:noFill/>
            <a:miter lim="800000"/>
            <a:headEnd/>
            <a:tailEnd/>
          </a:ln>
        </p:spPr>
        <p:txBody>
          <a:bodyPr/>
          <a:lstStyle/>
          <a:p>
            <a:pPr marL="342900" indent="-342900"/>
            <a:r>
              <a:rPr lang="en-US" dirty="0"/>
              <a:t>PRIMES profile with replacement. </a:t>
            </a:r>
          </a:p>
          <a:p>
            <a:pPr marL="342900" indent="-342900"/>
            <a:r>
              <a:rPr lang="en-US" dirty="0"/>
              <a:t>Is this feasible?</a:t>
            </a:r>
            <a:endParaRPr lang="en-GB" dirty="0"/>
          </a:p>
        </p:txBody>
      </p:sp>
      <p:pic>
        <p:nvPicPr>
          <p:cNvPr id="9859074" name="Picture 19"/>
          <p:cNvPicPr>
            <a:picLocks noChangeAspect="1" noChangeArrowheads="1"/>
          </p:cNvPicPr>
          <p:nvPr/>
        </p:nvPicPr>
        <p:blipFill>
          <a:blip r:embed="rId5" cstate="print"/>
          <a:srcRect/>
          <a:stretch>
            <a:fillRect/>
          </a:stretch>
        </p:blipFill>
        <p:spPr bwMode="auto">
          <a:xfrm>
            <a:off x="5000628" y="1340048"/>
            <a:ext cx="4143371" cy="2231828"/>
          </a:xfrm>
          <a:prstGeom prst="rect">
            <a:avLst/>
          </a:prstGeom>
          <a:noFill/>
          <a:ln w="9525">
            <a:noFill/>
            <a:miter lim="800000"/>
            <a:headEnd/>
            <a:tailEnd/>
          </a:ln>
        </p:spPr>
      </p:pic>
    </p:spTree>
    <p:extLst>
      <p:ext uri="{BB962C8B-B14F-4D97-AF65-F5344CB8AC3E}">
        <p14:creationId xmlns:p14="http://schemas.microsoft.com/office/powerpoint/2010/main" val="3941229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GB" smtClean="0"/>
              <a:t>SEEScen sample: Domestic sector: house heat loss factors</a:t>
            </a:r>
          </a:p>
        </p:txBody>
      </p:sp>
      <p:sp>
        <p:nvSpPr>
          <p:cNvPr id="28676" name="Rectangle 3"/>
          <p:cNvSpPr>
            <a:spLocks noGrp="1" noChangeArrowheads="1"/>
          </p:cNvSpPr>
          <p:nvPr>
            <p:ph idx="1"/>
          </p:nvPr>
        </p:nvSpPr>
        <p:spPr/>
        <p:txBody>
          <a:bodyPr/>
          <a:lstStyle/>
          <a:p>
            <a:pPr>
              <a:buFontTx/>
              <a:buNone/>
            </a:pPr>
            <a:r>
              <a:rPr lang="en-US" smtClean="0"/>
              <a:t>Implementation of space heat demand management (insulation, ventilation control) depends on housing needs and stock types, replacement rates, and applicability of technologies. Insulation of the building envelope and ventilation control can reduce house heat losses to minimal levels.</a:t>
            </a:r>
            <a:endParaRPr lang="en-GB" smtClean="0"/>
          </a:p>
        </p:txBody>
      </p:sp>
      <p:sp>
        <p:nvSpPr>
          <p:cNvPr id="28674" name="Slide Number Placeholder 5"/>
          <p:cNvSpPr>
            <a:spLocks noGrp="1"/>
          </p:cNvSpPr>
          <p:nvPr>
            <p:ph type="sldNum" sz="quarter" idx="12"/>
          </p:nvPr>
        </p:nvSpPr>
        <p:spPr>
          <a:noFill/>
        </p:spPr>
        <p:txBody>
          <a:bodyPr/>
          <a:lstStyle/>
          <a:p>
            <a:fld id="{A3095621-CF89-4056-B518-4D0781AEC183}" type="slidenum">
              <a:rPr lang="en-GB" smtClean="0"/>
              <a:pPr/>
              <a:t>28</a:t>
            </a:fld>
            <a:endParaRPr lang="en-GB" smtClean="0"/>
          </a:p>
        </p:txBody>
      </p:sp>
      <p:pic>
        <p:nvPicPr>
          <p:cNvPr id="28677" name="Picture 4"/>
          <p:cNvPicPr>
            <a:picLocks noChangeAspect="1" noChangeArrowheads="1"/>
          </p:cNvPicPr>
          <p:nvPr/>
        </p:nvPicPr>
        <p:blipFill>
          <a:blip r:embed="rId3" cstate="print"/>
          <a:srcRect/>
          <a:stretch>
            <a:fillRect/>
          </a:stretch>
        </p:blipFill>
        <p:spPr bwMode="auto">
          <a:xfrm>
            <a:off x="1428750" y="2143125"/>
            <a:ext cx="6116638" cy="4078288"/>
          </a:xfrm>
          <a:prstGeom prst="rect">
            <a:avLst/>
          </a:prstGeom>
          <a:noFill/>
          <a:ln w="9525">
            <a:noFill/>
            <a:miter lim="800000"/>
            <a:headEnd/>
            <a:tailEnd/>
          </a:ln>
        </p:spPr>
      </p:pic>
    </p:spTree>
    <p:extLst>
      <p:ext uri="{BB962C8B-B14F-4D97-AF65-F5344CB8AC3E}">
        <p14:creationId xmlns:p14="http://schemas.microsoft.com/office/powerpoint/2010/main" val="3256264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a:lstStyle/>
          <a:p>
            <a:r>
              <a:rPr lang="en-GB" smtClean="0"/>
              <a:t>Transport: measures</a:t>
            </a:r>
          </a:p>
        </p:txBody>
      </p:sp>
      <p:sp>
        <p:nvSpPr>
          <p:cNvPr id="29700" name="Rectangle 5"/>
          <p:cNvSpPr>
            <a:spLocks noGrp="1" noChangeArrowheads="1"/>
          </p:cNvSpPr>
          <p:nvPr>
            <p:ph idx="1"/>
          </p:nvPr>
        </p:nvSpPr>
        <p:spPr/>
        <p:txBody>
          <a:bodyPr/>
          <a:lstStyle/>
          <a:p>
            <a:r>
              <a:rPr lang="en-GB" smtClean="0"/>
              <a:t>Demand management, especially in aviation sector</a:t>
            </a:r>
          </a:p>
          <a:p>
            <a:endParaRPr lang="en-GB" smtClean="0"/>
          </a:p>
          <a:p>
            <a:r>
              <a:rPr lang="en-GB" smtClean="0"/>
              <a:t>Reduction in car power and top speed</a:t>
            </a:r>
          </a:p>
          <a:p>
            <a:r>
              <a:rPr lang="en-GB" smtClean="0"/>
              <a:t>Increase in vehicle efficiency</a:t>
            </a:r>
          </a:p>
          <a:p>
            <a:pPr lvl="1"/>
            <a:r>
              <a:rPr lang="en-GB" sz="1400" smtClean="0"/>
              <a:t>light, low drag body</a:t>
            </a:r>
          </a:p>
          <a:p>
            <a:pPr lvl="1"/>
            <a:r>
              <a:rPr lang="en-GB" sz="1400" smtClean="0"/>
              <a:t>improved motor efficiency</a:t>
            </a:r>
          </a:p>
          <a:p>
            <a:pPr lvl="1"/>
            <a:endParaRPr lang="en-GB" sz="1400" smtClean="0"/>
          </a:p>
          <a:p>
            <a:r>
              <a:rPr lang="en-GB" smtClean="0"/>
              <a:t>Speed reduction for all transport</a:t>
            </a:r>
          </a:p>
          <a:p>
            <a:r>
              <a:rPr lang="en-GB" smtClean="0"/>
              <a:t>Shift to modes that use less energy per passenger or freight carried: </a:t>
            </a:r>
          </a:p>
          <a:p>
            <a:pPr lvl="1"/>
            <a:r>
              <a:rPr lang="en-GB" sz="1400" smtClean="0"/>
              <a:t>passengers from car to bus and train</a:t>
            </a:r>
          </a:p>
          <a:p>
            <a:pPr lvl="1"/>
            <a:r>
              <a:rPr lang="en-GB" sz="1400" smtClean="0"/>
              <a:t>freight from truck to train and ship</a:t>
            </a:r>
          </a:p>
          <a:p>
            <a:r>
              <a:rPr lang="en-GB" smtClean="0"/>
              <a:t>Increased load factor, especially in the aviation sector</a:t>
            </a:r>
          </a:p>
          <a:p>
            <a:endParaRPr lang="en-GB" smtClean="0"/>
          </a:p>
          <a:p>
            <a:r>
              <a:rPr lang="en-GB" smtClean="0"/>
              <a:t>Some penetration of vehicles using alternative fuels:</a:t>
            </a:r>
          </a:p>
          <a:p>
            <a:pPr lvl="1"/>
            <a:r>
              <a:rPr lang="en-GB" sz="1400" smtClean="0"/>
              <a:t>electricity for car and vans</a:t>
            </a:r>
          </a:p>
          <a:p>
            <a:pPr lvl="1"/>
            <a:r>
              <a:rPr lang="en-GB" sz="1400" smtClean="0"/>
              <a:t>biofuels principally for longer haul trucks and aircraft </a:t>
            </a:r>
          </a:p>
          <a:p>
            <a:endParaRPr lang="en-GB" smtClean="0"/>
          </a:p>
        </p:txBody>
      </p:sp>
      <p:sp>
        <p:nvSpPr>
          <p:cNvPr id="29698" name="Slide Number Placeholder 5"/>
          <p:cNvSpPr>
            <a:spLocks noGrp="1"/>
          </p:cNvSpPr>
          <p:nvPr>
            <p:ph type="sldNum" sz="quarter" idx="12"/>
          </p:nvPr>
        </p:nvSpPr>
        <p:spPr>
          <a:noFill/>
        </p:spPr>
        <p:txBody>
          <a:bodyPr/>
          <a:lstStyle/>
          <a:p>
            <a:fld id="{2EBBFF17-0F71-4649-9862-8A66D8F74BFB}" type="slidenum">
              <a:rPr lang="en-GB" smtClean="0"/>
              <a:pPr/>
              <a:t>29</a:t>
            </a:fld>
            <a:endParaRPr lang="en-GB" smtClean="0"/>
          </a:p>
        </p:txBody>
      </p:sp>
    </p:spTree>
    <p:extLst>
      <p:ext uri="{BB962C8B-B14F-4D97-AF65-F5344CB8AC3E}">
        <p14:creationId xmlns:p14="http://schemas.microsoft.com/office/powerpoint/2010/main" val="99176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6938B021-341C-4B87-97A0-FD8DB133D65D}" type="slidenum">
              <a:rPr lang="en-US"/>
              <a:pPr algn="r"/>
              <a:t>3</a:t>
            </a:fld>
            <a:endParaRPr lang="en-US"/>
          </a:p>
        </p:txBody>
      </p:sp>
      <p:sp>
        <p:nvSpPr>
          <p:cNvPr id="12291" name="Rectangle 3"/>
          <p:cNvSpPr>
            <a:spLocks noGrp="1" noChangeArrowheads="1"/>
          </p:cNvSpPr>
          <p:nvPr>
            <p:ph type="title"/>
          </p:nvPr>
        </p:nvSpPr>
        <p:spPr>
          <a:xfrm>
            <a:off x="395288" y="620713"/>
            <a:ext cx="8229600" cy="360362"/>
          </a:xfrm>
        </p:spPr>
        <p:txBody>
          <a:bodyPr/>
          <a:lstStyle/>
          <a:p>
            <a:pPr eaLnBrk="1" hangingPunct="1"/>
            <a:r>
              <a:rPr lang="en-US" sz="1500" smtClean="0"/>
              <a:t>Homo sapiens</a:t>
            </a:r>
          </a:p>
        </p:txBody>
      </p:sp>
      <p:sp>
        <p:nvSpPr>
          <p:cNvPr id="12292" name="Rectangle 4"/>
          <p:cNvSpPr>
            <a:spLocks noGrp="1" noChangeArrowheads="1"/>
          </p:cNvSpPr>
          <p:nvPr>
            <p:ph type="body" sz="half" idx="1"/>
          </p:nvPr>
        </p:nvSpPr>
        <p:spPr>
          <a:noFill/>
        </p:spPr>
        <p:txBody>
          <a:bodyPr/>
          <a:lstStyle/>
          <a:p>
            <a:pPr eaLnBrk="1" hangingPunct="1"/>
            <a:endParaRPr lang="en-US" sz="1200" smtClean="0"/>
          </a:p>
          <a:p>
            <a:pPr eaLnBrk="1" hangingPunct="1"/>
            <a:endParaRPr lang="en-US" sz="1200" smtClean="0"/>
          </a:p>
        </p:txBody>
      </p:sp>
      <p:sp>
        <p:nvSpPr>
          <p:cNvPr id="12293" name="Rectangle 5"/>
          <p:cNvSpPr>
            <a:spLocks noChangeArrowheads="1"/>
          </p:cNvSpPr>
          <p:nvPr/>
        </p:nvSpPr>
        <p:spPr bwMode="auto">
          <a:xfrm>
            <a:off x="357188" y="1071563"/>
            <a:ext cx="3311525" cy="4824412"/>
          </a:xfrm>
          <a:prstGeom prst="rect">
            <a:avLst/>
          </a:prstGeom>
          <a:noFill/>
          <a:ln w="9525">
            <a:noFill/>
            <a:miter lim="800000"/>
            <a:headEnd/>
            <a:tailEnd/>
          </a:ln>
        </p:spPr>
        <p:txBody>
          <a:bodyPr/>
          <a:lstStyle/>
          <a:p>
            <a:pPr marL="342900" indent="-342900">
              <a:spcBef>
                <a:spcPct val="20000"/>
              </a:spcBef>
              <a:buFontTx/>
              <a:buChar char="•"/>
            </a:pPr>
            <a:r>
              <a:rPr lang="en-US" sz="1200" dirty="0"/>
              <a:t>Energy and material demands</a:t>
            </a:r>
          </a:p>
          <a:p>
            <a:pPr marL="742950" lvl="1" indent="-285750">
              <a:spcBef>
                <a:spcPct val="20000"/>
              </a:spcBef>
              <a:buFontTx/>
              <a:buChar char="–"/>
            </a:pPr>
            <a:r>
              <a:rPr lang="en-US" sz="1200" dirty="0"/>
              <a:t>tissue formation and maintenance</a:t>
            </a:r>
          </a:p>
          <a:p>
            <a:pPr marL="742950" lvl="1" indent="-285750">
              <a:spcBef>
                <a:spcPct val="20000"/>
              </a:spcBef>
              <a:buFontTx/>
              <a:buChar char="–"/>
            </a:pPr>
            <a:r>
              <a:rPr lang="en-US" sz="1200" dirty="0"/>
              <a:t>keeping warm, keeping cool</a:t>
            </a:r>
          </a:p>
          <a:p>
            <a:pPr marL="742950" lvl="1" indent="-285750">
              <a:spcBef>
                <a:spcPct val="20000"/>
              </a:spcBef>
              <a:buFontTx/>
              <a:buChar char="–"/>
            </a:pPr>
            <a:r>
              <a:rPr lang="en-US" sz="1200" dirty="0"/>
              <a:t>movement</a:t>
            </a:r>
          </a:p>
          <a:p>
            <a:pPr marL="742950" lvl="1" indent="-285750">
              <a:spcBef>
                <a:spcPct val="20000"/>
              </a:spcBef>
              <a:buFontTx/>
              <a:buChar char="–"/>
            </a:pPr>
            <a:r>
              <a:rPr lang="en-US" sz="1200" dirty="0"/>
              <a:t>information processing</a:t>
            </a:r>
          </a:p>
          <a:p>
            <a:pPr marL="342900" indent="-342900">
              <a:spcBef>
                <a:spcPct val="20000"/>
              </a:spcBef>
              <a:buFontTx/>
              <a:buChar char="•"/>
            </a:pPr>
            <a:endParaRPr lang="en-US" sz="1200" dirty="0"/>
          </a:p>
          <a:p>
            <a:pPr marL="342900" indent="-342900">
              <a:spcBef>
                <a:spcPct val="20000"/>
              </a:spcBef>
              <a:buFontTx/>
              <a:buChar char="•"/>
            </a:pPr>
            <a:r>
              <a:rPr lang="en-US" sz="1200" dirty="0"/>
              <a:t>Energy from </a:t>
            </a:r>
            <a:r>
              <a:rPr lang="en-US" sz="1200" dirty="0" err="1"/>
              <a:t>oxidising</a:t>
            </a:r>
            <a:r>
              <a:rPr lang="en-US" sz="1200" dirty="0"/>
              <a:t> carbon in food, renewable biomass</a:t>
            </a:r>
          </a:p>
          <a:p>
            <a:pPr marL="342900" indent="-342900">
              <a:spcBef>
                <a:spcPct val="20000"/>
              </a:spcBef>
              <a:buFontTx/>
              <a:buChar char="•"/>
            </a:pPr>
            <a:r>
              <a:rPr lang="en-GB" sz="1200" dirty="0"/>
              <a:t>Refined control systems to minimise energy and water consumption</a:t>
            </a:r>
          </a:p>
          <a:p>
            <a:pPr marL="342900" indent="-342900">
              <a:spcBef>
                <a:spcPct val="20000"/>
              </a:spcBef>
              <a:buFontTx/>
              <a:buChar char="•"/>
            </a:pPr>
            <a:r>
              <a:rPr lang="en-GB" sz="1200" dirty="0"/>
              <a:t>Comfort is when energy and water consumption is minimised	</a:t>
            </a:r>
          </a:p>
          <a:p>
            <a:pPr marL="742950" lvl="1" indent="-285750">
              <a:spcBef>
                <a:spcPct val="20000"/>
              </a:spcBef>
              <a:buFontTx/>
              <a:buChar char="–"/>
            </a:pPr>
            <a:endParaRPr lang="en-GB" sz="1400" dirty="0"/>
          </a:p>
          <a:p>
            <a:pPr marL="342900" indent="-342900">
              <a:spcBef>
                <a:spcPct val="20000"/>
              </a:spcBef>
            </a:pPr>
            <a:r>
              <a:rPr lang="en-GB" sz="1400" b="1" dirty="0"/>
              <a:t>Most </a:t>
            </a:r>
            <a:r>
              <a:rPr lang="en-GB" sz="1400" b="1" dirty="0" err="1"/>
              <a:t>exosomatic</a:t>
            </a:r>
            <a:r>
              <a:rPr lang="en-GB" sz="1400" b="1" dirty="0"/>
              <a:t> services (buildings, transport) designed to minimise </a:t>
            </a:r>
            <a:r>
              <a:rPr lang="en-GB" sz="1400" b="1" dirty="0" err="1"/>
              <a:t>endosomatic</a:t>
            </a:r>
            <a:r>
              <a:rPr lang="en-GB" sz="1400" b="1" dirty="0"/>
              <a:t> energy consumption, to achieve comfort  – this is a basic driver of energy demand</a:t>
            </a:r>
          </a:p>
          <a:p>
            <a:pPr marL="342900" indent="-342900">
              <a:spcBef>
                <a:spcPct val="20000"/>
              </a:spcBef>
            </a:pPr>
            <a:r>
              <a:rPr lang="en-GB" sz="1400" dirty="0"/>
              <a:t>e.g. 10% UK energy &amp; emissions to keep warm air next to skin</a:t>
            </a:r>
            <a:endParaRPr lang="en-US" sz="1400" dirty="0"/>
          </a:p>
          <a:p>
            <a:pPr marL="342900" indent="-342900">
              <a:spcBef>
                <a:spcPct val="20000"/>
              </a:spcBef>
              <a:buFontTx/>
              <a:buChar char="•"/>
            </a:pPr>
            <a:endParaRPr lang="en-US" sz="1400" b="1" dirty="0"/>
          </a:p>
          <a:p>
            <a:pPr marL="342900" indent="-342900">
              <a:spcBef>
                <a:spcPct val="20000"/>
              </a:spcBef>
              <a:buFontTx/>
              <a:buChar char="•"/>
            </a:pPr>
            <a:endParaRPr lang="en-US" sz="1200" dirty="0"/>
          </a:p>
        </p:txBody>
      </p:sp>
      <p:pic>
        <p:nvPicPr>
          <p:cNvPr id="12294" name="Picture 8"/>
          <p:cNvPicPr>
            <a:picLocks noChangeAspect="1" noChangeArrowheads="1"/>
          </p:cNvPicPr>
          <p:nvPr/>
        </p:nvPicPr>
        <p:blipFill>
          <a:blip r:embed="rId3" cstate="print"/>
          <a:srcRect/>
          <a:stretch>
            <a:fillRect/>
          </a:stretch>
        </p:blipFill>
        <p:spPr bwMode="auto">
          <a:xfrm>
            <a:off x="3851275" y="1125538"/>
            <a:ext cx="5040313" cy="5000625"/>
          </a:xfrm>
          <a:prstGeom prst="rect">
            <a:avLst/>
          </a:prstGeom>
          <a:noFill/>
          <a:ln w="9525">
            <a:solidFill>
              <a:srgbClr val="008000"/>
            </a:solidFill>
            <a:miter lim="800000"/>
            <a:headEnd/>
            <a:tailEnd/>
          </a:ln>
        </p:spPr>
      </p:pic>
    </p:spTree>
    <p:extLst>
      <p:ext uri="{BB962C8B-B14F-4D97-AF65-F5344CB8AC3E}">
        <p14:creationId xmlns:p14="http://schemas.microsoft.com/office/powerpoint/2010/main" val="595295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type="title"/>
          </p:nvPr>
        </p:nvSpPr>
        <p:spPr/>
        <p:txBody>
          <a:bodyPr/>
          <a:lstStyle/>
          <a:p>
            <a:r>
              <a:rPr lang="en-GB" smtClean="0"/>
              <a:t>SEEScen sample: Transport: passenger demand by mode and vehicle type</a:t>
            </a:r>
          </a:p>
        </p:txBody>
      </p:sp>
      <p:sp>
        <p:nvSpPr>
          <p:cNvPr id="30724" name="Rectangle 6"/>
          <p:cNvSpPr>
            <a:spLocks noGrp="1" noChangeArrowheads="1"/>
          </p:cNvSpPr>
          <p:nvPr>
            <p:ph idx="1"/>
          </p:nvPr>
        </p:nvSpPr>
        <p:spPr/>
        <p:txBody>
          <a:bodyPr/>
          <a:lstStyle/>
          <a:p>
            <a:pPr>
              <a:buFontTx/>
              <a:buNone/>
            </a:pPr>
            <a:r>
              <a:rPr lang="en-GB" smtClean="0"/>
              <a:t>Demand depends on complex of factors: demographics, wealth, land use patterns, employment, leisure travel. National surface demand is limited by time and space, but aviation is not so limited by these factors.</a:t>
            </a:r>
          </a:p>
        </p:txBody>
      </p:sp>
      <p:sp>
        <p:nvSpPr>
          <p:cNvPr id="30722" name="Slide Number Placeholder 5"/>
          <p:cNvSpPr>
            <a:spLocks noGrp="1"/>
          </p:cNvSpPr>
          <p:nvPr>
            <p:ph type="sldNum" sz="quarter" idx="12"/>
          </p:nvPr>
        </p:nvSpPr>
        <p:spPr>
          <a:noFill/>
        </p:spPr>
        <p:txBody>
          <a:bodyPr/>
          <a:lstStyle/>
          <a:p>
            <a:fld id="{551B5CC0-0B9C-44F9-A390-A090B7688FCD}" type="slidenum">
              <a:rPr lang="en-GB" smtClean="0"/>
              <a:pPr/>
              <a:t>30</a:t>
            </a:fld>
            <a:endParaRPr lang="en-GB" smtClean="0"/>
          </a:p>
        </p:txBody>
      </p:sp>
      <p:pic>
        <p:nvPicPr>
          <p:cNvPr id="30725" name="Picture 8"/>
          <p:cNvPicPr>
            <a:picLocks noChangeAspect="1" noChangeArrowheads="1"/>
          </p:cNvPicPr>
          <p:nvPr/>
        </p:nvPicPr>
        <p:blipFill>
          <a:blip r:embed="rId3" cstate="print"/>
          <a:srcRect/>
          <a:stretch>
            <a:fillRect/>
          </a:stretch>
        </p:blipFill>
        <p:spPr bwMode="auto">
          <a:xfrm>
            <a:off x="4643438" y="3789363"/>
            <a:ext cx="4030662" cy="2687637"/>
          </a:xfrm>
          <a:prstGeom prst="rect">
            <a:avLst/>
          </a:prstGeom>
          <a:noFill/>
          <a:ln w="9525">
            <a:noFill/>
            <a:miter lim="800000"/>
            <a:headEnd/>
            <a:tailEnd/>
          </a:ln>
        </p:spPr>
      </p:pic>
      <p:pic>
        <p:nvPicPr>
          <p:cNvPr id="30726" name="Picture 7"/>
          <p:cNvPicPr>
            <a:picLocks noChangeAspect="1" noChangeArrowheads="1"/>
          </p:cNvPicPr>
          <p:nvPr/>
        </p:nvPicPr>
        <p:blipFill>
          <a:blip r:embed="rId4" cstate="print"/>
          <a:srcRect/>
          <a:stretch>
            <a:fillRect/>
          </a:stretch>
        </p:blipFill>
        <p:spPr bwMode="auto">
          <a:xfrm>
            <a:off x="611188" y="2133600"/>
            <a:ext cx="5113337" cy="3409950"/>
          </a:xfrm>
          <a:prstGeom prst="rect">
            <a:avLst/>
          </a:prstGeom>
          <a:noFill/>
          <a:ln w="9525">
            <a:noFill/>
            <a:miter lim="800000"/>
            <a:headEnd/>
            <a:tailEnd/>
          </a:ln>
        </p:spPr>
      </p:pic>
    </p:spTree>
    <p:extLst>
      <p:ext uri="{BB962C8B-B14F-4D97-AF65-F5344CB8AC3E}">
        <p14:creationId xmlns:p14="http://schemas.microsoft.com/office/powerpoint/2010/main" val="259282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type="title"/>
          </p:nvPr>
        </p:nvSpPr>
        <p:spPr/>
        <p:txBody>
          <a:bodyPr/>
          <a:lstStyle/>
          <a:p>
            <a:r>
              <a:rPr lang="en-GB" smtClean="0"/>
              <a:t>SEEScen sample: Transport: passenger vehicle distance</a:t>
            </a:r>
          </a:p>
        </p:txBody>
      </p:sp>
      <p:sp>
        <p:nvSpPr>
          <p:cNvPr id="31748" name="Rectangle 6"/>
          <p:cNvSpPr>
            <a:spLocks noGrp="1" noChangeArrowheads="1"/>
          </p:cNvSpPr>
          <p:nvPr>
            <p:ph idx="1"/>
          </p:nvPr>
        </p:nvSpPr>
        <p:spPr>
          <a:xfrm>
            <a:off x="428596" y="857232"/>
            <a:ext cx="8229600" cy="4697427"/>
          </a:xfrm>
        </p:spPr>
        <p:txBody>
          <a:bodyPr/>
          <a:lstStyle/>
          <a:p>
            <a:pPr>
              <a:buFontTx/>
              <a:buNone/>
            </a:pPr>
            <a:r>
              <a:rPr lang="en-GB" smtClean="0"/>
              <a:t>Demand management and modal shift can produce a large reduction in road traffic reduces congestion which gives benefits of less energy, pollution and travel time.</a:t>
            </a:r>
          </a:p>
        </p:txBody>
      </p:sp>
      <p:sp>
        <p:nvSpPr>
          <p:cNvPr id="31746" name="Slide Number Placeholder 5"/>
          <p:cNvSpPr>
            <a:spLocks noGrp="1"/>
          </p:cNvSpPr>
          <p:nvPr>
            <p:ph type="sldNum" sz="quarter" idx="12"/>
          </p:nvPr>
        </p:nvSpPr>
        <p:spPr>
          <a:noFill/>
        </p:spPr>
        <p:txBody>
          <a:bodyPr/>
          <a:lstStyle/>
          <a:p>
            <a:fld id="{6AD59296-B55C-4A61-96E2-FAD2D29D7E01}" type="slidenum">
              <a:rPr lang="en-GB" smtClean="0"/>
              <a:pPr/>
              <a:t>31</a:t>
            </a:fld>
            <a:endParaRPr lang="en-GB" smtClean="0"/>
          </a:p>
        </p:txBody>
      </p:sp>
      <p:pic>
        <p:nvPicPr>
          <p:cNvPr id="31749" name="Picture 7"/>
          <p:cNvPicPr>
            <a:picLocks noChangeAspect="1" noChangeArrowheads="1"/>
          </p:cNvPicPr>
          <p:nvPr/>
        </p:nvPicPr>
        <p:blipFill>
          <a:blip r:embed="rId3" cstate="print"/>
          <a:srcRect/>
          <a:stretch>
            <a:fillRect/>
          </a:stretch>
        </p:blipFill>
        <p:spPr bwMode="auto">
          <a:xfrm>
            <a:off x="4356100" y="3429000"/>
            <a:ext cx="4391025" cy="2927350"/>
          </a:xfrm>
          <a:prstGeom prst="rect">
            <a:avLst/>
          </a:prstGeom>
          <a:noFill/>
          <a:ln w="9525">
            <a:noFill/>
            <a:miter lim="800000"/>
            <a:headEnd/>
            <a:tailEnd/>
          </a:ln>
        </p:spPr>
      </p:pic>
      <p:pic>
        <p:nvPicPr>
          <p:cNvPr id="31750" name="Picture 8"/>
          <p:cNvPicPr>
            <a:picLocks noChangeAspect="1" noChangeArrowheads="1"/>
          </p:cNvPicPr>
          <p:nvPr/>
        </p:nvPicPr>
        <p:blipFill>
          <a:blip r:embed="rId4" cstate="print"/>
          <a:srcRect/>
          <a:stretch>
            <a:fillRect/>
          </a:stretch>
        </p:blipFill>
        <p:spPr bwMode="auto">
          <a:xfrm>
            <a:off x="428596" y="1357298"/>
            <a:ext cx="4751387" cy="3167062"/>
          </a:xfrm>
          <a:prstGeom prst="rect">
            <a:avLst/>
          </a:prstGeom>
          <a:noFill/>
          <a:ln w="9525">
            <a:noFill/>
            <a:miter lim="800000"/>
            <a:headEnd/>
            <a:tailEnd/>
          </a:ln>
        </p:spPr>
      </p:pic>
      <p:sp>
        <p:nvSpPr>
          <p:cNvPr id="31751" name="Rectangle 9"/>
          <p:cNvSpPr>
            <a:spLocks noChangeArrowheads="1"/>
          </p:cNvSpPr>
          <p:nvPr/>
        </p:nvSpPr>
        <p:spPr bwMode="auto">
          <a:xfrm>
            <a:off x="539750" y="4797425"/>
            <a:ext cx="3476625" cy="1617663"/>
          </a:xfrm>
          <a:prstGeom prst="rect">
            <a:avLst/>
          </a:prstGeom>
          <a:noFill/>
          <a:ln w="9525">
            <a:noFill/>
            <a:miter lim="800000"/>
            <a:headEnd/>
            <a:tailEnd/>
          </a:ln>
        </p:spPr>
        <p:txBody>
          <a:bodyPr/>
          <a:lstStyle/>
          <a:p>
            <a:pPr marL="342900" indent="-342900"/>
            <a:r>
              <a:rPr lang="en-GB"/>
              <a:t>Assumed introduction of electric vehicles to replace liquid fuels, and reduce urban air pollution.</a:t>
            </a:r>
          </a:p>
        </p:txBody>
      </p:sp>
    </p:spTree>
    <p:extLst>
      <p:ext uri="{BB962C8B-B14F-4D97-AF65-F5344CB8AC3E}">
        <p14:creationId xmlns:p14="http://schemas.microsoft.com/office/powerpoint/2010/main" val="3605272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GB" smtClean="0"/>
              <a:t>Cars: carbon emission by performance</a:t>
            </a:r>
          </a:p>
        </p:txBody>
      </p:sp>
      <p:sp>
        <p:nvSpPr>
          <p:cNvPr id="7" name="Content Placeholder 6"/>
          <p:cNvSpPr>
            <a:spLocks noGrp="1"/>
          </p:cNvSpPr>
          <p:nvPr>
            <p:ph idx="1"/>
          </p:nvPr>
        </p:nvSpPr>
        <p:spPr/>
        <p:txBody>
          <a:bodyPr/>
          <a:lstStyle/>
          <a:p>
            <a:endParaRPr lang="en-GB"/>
          </a:p>
        </p:txBody>
      </p:sp>
      <p:sp>
        <p:nvSpPr>
          <p:cNvPr id="32770" name="Slide Number Placeholder 5"/>
          <p:cNvSpPr>
            <a:spLocks noGrp="1"/>
          </p:cNvSpPr>
          <p:nvPr>
            <p:ph type="sldNum" sz="quarter" idx="12"/>
          </p:nvPr>
        </p:nvSpPr>
        <p:spPr>
          <a:noFill/>
        </p:spPr>
        <p:txBody>
          <a:bodyPr/>
          <a:lstStyle/>
          <a:p>
            <a:fld id="{64495A7C-6DA2-4F82-A01A-E3E036C82FFA}" type="slidenum">
              <a:rPr lang="en-GB" smtClean="0"/>
              <a:pPr/>
              <a:t>32</a:t>
            </a:fld>
            <a:endParaRPr lang="en-GB" smtClean="0"/>
          </a:p>
        </p:txBody>
      </p:sp>
      <p:pic>
        <p:nvPicPr>
          <p:cNvPr id="32773" name="Picture 3"/>
          <p:cNvPicPr>
            <a:picLocks noChangeAspect="1" noChangeArrowheads="1"/>
          </p:cNvPicPr>
          <p:nvPr/>
        </p:nvPicPr>
        <p:blipFill>
          <a:blip r:embed="rId3" cstate="print"/>
          <a:srcRect/>
          <a:stretch>
            <a:fillRect/>
          </a:stretch>
        </p:blipFill>
        <p:spPr bwMode="auto">
          <a:xfrm>
            <a:off x="827088" y="2132013"/>
            <a:ext cx="7058025" cy="4216400"/>
          </a:xfrm>
          <a:prstGeom prst="rect">
            <a:avLst/>
          </a:prstGeom>
          <a:solidFill>
            <a:srgbClr val="FFFFFF"/>
          </a:solidFill>
          <a:ln w="9525">
            <a:noFill/>
            <a:miter lim="800000"/>
            <a:headEnd/>
            <a:tailEnd/>
          </a:ln>
        </p:spPr>
      </p:pic>
      <p:sp>
        <p:nvSpPr>
          <p:cNvPr id="32774" name="Text Box 4"/>
          <p:cNvSpPr txBox="1">
            <a:spLocks noChangeArrowheads="1"/>
          </p:cNvSpPr>
          <p:nvPr/>
        </p:nvSpPr>
        <p:spPr bwMode="auto">
          <a:xfrm>
            <a:off x="642938" y="1214438"/>
            <a:ext cx="7920037" cy="1004887"/>
          </a:xfrm>
          <a:prstGeom prst="rect">
            <a:avLst/>
          </a:prstGeom>
          <a:noFill/>
          <a:ln w="9525">
            <a:noFill/>
            <a:miter lim="800000"/>
            <a:headEnd/>
            <a:tailEnd/>
          </a:ln>
        </p:spPr>
        <p:txBody>
          <a:bodyPr>
            <a:spAutoFit/>
          </a:bodyPr>
          <a:lstStyle/>
          <a:p>
            <a:pPr eaLnBrk="0" hangingPunct="0">
              <a:spcBef>
                <a:spcPct val="50000"/>
              </a:spcBef>
            </a:pPr>
            <a:r>
              <a:rPr lang="en-GB" sz="1200">
                <a:latin typeface="Times New Roman" pitchFamily="18" charset="0"/>
              </a:rPr>
              <a:t>Car carbon emissions are strongly related to top speed, acceleration and weight. Most cars sold can exceed the maximum legal speed limit by a large margin. Switching to small cars would reduce car carbon emissions by some 50% in 15 years in the UK (about 7% of total UK emission). Switching to micro cars and the best liquid fuelled cars would reduce emissions by 80% and more in the longer term. In general, for  a given technology, the emissions of pollutants are roughly related to fuel use, so the emission of these would decrease by a similar fraction to CO2.</a:t>
            </a:r>
          </a:p>
        </p:txBody>
      </p:sp>
    </p:spTree>
    <p:extLst>
      <p:ext uri="{BB962C8B-B14F-4D97-AF65-F5344CB8AC3E}">
        <p14:creationId xmlns:p14="http://schemas.microsoft.com/office/powerpoint/2010/main" val="2053943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Grp="1" noChangeArrowheads="1"/>
          </p:cNvSpPr>
          <p:nvPr>
            <p:ph type="title"/>
          </p:nvPr>
        </p:nvSpPr>
        <p:spPr/>
        <p:txBody>
          <a:bodyPr/>
          <a:lstStyle/>
          <a:p>
            <a:r>
              <a:rPr lang="en-GB" smtClean="0"/>
              <a:t>Transport: road speed and CO2 emission</a:t>
            </a:r>
          </a:p>
        </p:txBody>
      </p:sp>
      <p:sp>
        <p:nvSpPr>
          <p:cNvPr id="9" name="Content Placeholder 8"/>
          <p:cNvSpPr>
            <a:spLocks noGrp="1"/>
          </p:cNvSpPr>
          <p:nvPr>
            <p:ph idx="1"/>
          </p:nvPr>
        </p:nvSpPr>
        <p:spPr/>
        <p:txBody>
          <a:bodyPr/>
          <a:lstStyle/>
          <a:p>
            <a:endParaRPr lang="en-GB"/>
          </a:p>
        </p:txBody>
      </p:sp>
      <p:sp>
        <p:nvSpPr>
          <p:cNvPr id="33794" name="Slide Number Placeholder 5"/>
          <p:cNvSpPr>
            <a:spLocks noGrp="1"/>
          </p:cNvSpPr>
          <p:nvPr>
            <p:ph type="sldNum" sz="quarter" idx="12"/>
          </p:nvPr>
        </p:nvSpPr>
        <p:spPr>
          <a:noFill/>
        </p:spPr>
        <p:txBody>
          <a:bodyPr/>
          <a:lstStyle/>
          <a:p>
            <a:fld id="{0EDEE338-A5A9-4DF0-AD0E-D67CEFDE3195}" type="slidenum">
              <a:rPr lang="en-GB" smtClean="0"/>
              <a:pPr/>
              <a:t>33</a:t>
            </a:fld>
            <a:endParaRPr lang="en-GB" smtClean="0"/>
          </a:p>
        </p:txBody>
      </p:sp>
      <p:sp>
        <p:nvSpPr>
          <p:cNvPr id="33796" name="Text Box 3"/>
          <p:cNvSpPr txBox="1">
            <a:spLocks noChangeArrowheads="1"/>
          </p:cNvSpPr>
          <p:nvPr/>
        </p:nvSpPr>
        <p:spPr bwMode="auto">
          <a:xfrm>
            <a:off x="755650" y="1196975"/>
            <a:ext cx="2016125" cy="4657725"/>
          </a:xfrm>
          <a:prstGeom prst="rect">
            <a:avLst/>
          </a:prstGeom>
          <a:noFill/>
          <a:ln w="9525">
            <a:noFill/>
            <a:miter lim="800000"/>
            <a:headEnd/>
            <a:tailEnd/>
          </a:ln>
        </p:spPr>
        <p:txBody>
          <a:bodyPr>
            <a:spAutoFit/>
          </a:bodyPr>
          <a:lstStyle/>
          <a:p>
            <a:pPr eaLnBrk="0" hangingPunct="0">
              <a:spcBef>
                <a:spcPct val="50000"/>
              </a:spcBef>
            </a:pPr>
            <a:r>
              <a:rPr lang="en-GB" sz="1200">
                <a:latin typeface="Times New Roman" pitchFamily="18" charset="0"/>
              </a:rPr>
              <a:t>Energy use and carbon emissions increase strongly at higher speeds. Curves for other pollutants generally similar, because emission is strongly related to fuel consumption.</a:t>
            </a:r>
          </a:p>
          <a:p>
            <a:pPr eaLnBrk="0" hangingPunct="0">
              <a:spcBef>
                <a:spcPct val="50000"/>
              </a:spcBef>
            </a:pPr>
            <a:r>
              <a:rPr lang="en-GB" sz="1200">
                <a:latin typeface="Times New Roman" pitchFamily="18" charset="0"/>
              </a:rPr>
              <a:t>These curves are only applicable to current vehicles. The characteristics of future vehicles (e.g. urban internal combustion and electric powered) would be different. Minimum emission would probably be at a lower speed, and the fuel consumption and emissions at low speeds would not show the same increase.</a:t>
            </a:r>
          </a:p>
          <a:p>
            <a:pPr eaLnBrk="0" hangingPunct="0">
              <a:spcBef>
                <a:spcPct val="50000"/>
              </a:spcBef>
            </a:pPr>
            <a:r>
              <a:rPr lang="en-GB" sz="1200">
                <a:latin typeface="Times New Roman" pitchFamily="18" charset="0"/>
              </a:rPr>
              <a:t>Potentially, the lowering of actual speeds on fast roads might reduce emissions on those roads by perhaps 10-20%.</a:t>
            </a:r>
          </a:p>
        </p:txBody>
      </p:sp>
      <p:pic>
        <p:nvPicPr>
          <p:cNvPr id="33797" name="Picture 4"/>
          <p:cNvPicPr>
            <a:picLocks noChangeAspect="1" noChangeArrowheads="1"/>
          </p:cNvPicPr>
          <p:nvPr/>
        </p:nvPicPr>
        <p:blipFill>
          <a:blip r:embed="rId3" cstate="print"/>
          <a:srcRect/>
          <a:stretch>
            <a:fillRect/>
          </a:stretch>
        </p:blipFill>
        <p:spPr bwMode="auto">
          <a:xfrm>
            <a:off x="2916238" y="1341438"/>
            <a:ext cx="5648325" cy="5029200"/>
          </a:xfrm>
          <a:prstGeom prst="rect">
            <a:avLst/>
          </a:prstGeom>
          <a:noFill/>
          <a:ln w="9525">
            <a:noFill/>
            <a:miter lim="800000"/>
            <a:headEnd/>
            <a:tailEnd/>
          </a:ln>
        </p:spPr>
      </p:pic>
      <p:sp>
        <p:nvSpPr>
          <p:cNvPr id="33798" name="Text Box 5"/>
          <p:cNvSpPr txBox="1">
            <a:spLocks noChangeArrowheads="1"/>
          </p:cNvSpPr>
          <p:nvPr/>
        </p:nvSpPr>
        <p:spPr bwMode="auto">
          <a:xfrm>
            <a:off x="3276600" y="2276475"/>
            <a:ext cx="1439863"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Times New Roman" pitchFamily="18" charset="0"/>
            </a:endParaRPr>
          </a:p>
        </p:txBody>
      </p:sp>
      <p:sp>
        <p:nvSpPr>
          <p:cNvPr id="33799" name="Text Box 6"/>
          <p:cNvSpPr txBox="1">
            <a:spLocks noChangeArrowheads="1"/>
          </p:cNvSpPr>
          <p:nvPr/>
        </p:nvSpPr>
        <p:spPr bwMode="auto">
          <a:xfrm>
            <a:off x="4427538" y="2924175"/>
            <a:ext cx="1512887" cy="1189038"/>
          </a:xfrm>
          <a:prstGeom prst="rect">
            <a:avLst/>
          </a:prstGeom>
          <a:solidFill>
            <a:srgbClr val="FFFFFF"/>
          </a:solidFill>
          <a:ln w="9525">
            <a:noFill/>
            <a:miter lim="800000"/>
            <a:headEnd/>
            <a:tailEnd/>
          </a:ln>
        </p:spPr>
        <p:txBody>
          <a:bodyPr>
            <a:spAutoFit/>
          </a:bodyPr>
          <a:lstStyle/>
          <a:p>
            <a:pPr eaLnBrk="0" hangingPunct="0">
              <a:spcBef>
                <a:spcPct val="50000"/>
              </a:spcBef>
            </a:pPr>
            <a:r>
              <a:rPr lang="en-GB" sz="1200" b="1">
                <a:latin typeface="Times New Roman" pitchFamily="18" charset="0"/>
              </a:rPr>
              <a:t>Low speed emission</a:t>
            </a:r>
          </a:p>
          <a:p>
            <a:pPr eaLnBrk="0" hangingPunct="0">
              <a:spcBef>
                <a:spcPct val="50000"/>
              </a:spcBef>
            </a:pPr>
            <a:r>
              <a:rPr lang="en-GB" sz="1200">
                <a:latin typeface="Times New Roman" pitchFamily="18" charset="0"/>
              </a:rPr>
              <a:t>Average conceals start/ stop congestion</a:t>
            </a:r>
          </a:p>
          <a:p>
            <a:pPr eaLnBrk="0" hangingPunct="0">
              <a:spcBef>
                <a:spcPct val="50000"/>
              </a:spcBef>
            </a:pPr>
            <a:r>
              <a:rPr lang="en-GB" sz="1200">
                <a:latin typeface="Times New Roman" pitchFamily="18" charset="0"/>
              </a:rPr>
              <a:t>And car design  dependent</a:t>
            </a:r>
          </a:p>
        </p:txBody>
      </p:sp>
      <p:sp>
        <p:nvSpPr>
          <p:cNvPr id="33800" name="Line 7"/>
          <p:cNvSpPr>
            <a:spLocks noChangeShapeType="1"/>
          </p:cNvSpPr>
          <p:nvPr/>
        </p:nvSpPr>
        <p:spPr bwMode="auto">
          <a:xfrm flipH="1">
            <a:off x="4140200" y="3644900"/>
            <a:ext cx="503238" cy="431800"/>
          </a:xfrm>
          <a:prstGeom prst="line">
            <a:avLst/>
          </a:prstGeom>
          <a:noFill/>
          <a:ln w="95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262742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GB" smtClean="0"/>
              <a:t>SEEScen sample: Transport: passenger: delivered energy</a:t>
            </a:r>
          </a:p>
        </p:txBody>
      </p:sp>
      <p:sp>
        <p:nvSpPr>
          <p:cNvPr id="34821" name="Rectangle 3"/>
          <p:cNvSpPr>
            <a:spLocks noGrp="1" noChangeArrowheads="1"/>
          </p:cNvSpPr>
          <p:nvPr>
            <p:ph idx="1"/>
          </p:nvPr>
        </p:nvSpPr>
        <p:spPr/>
        <p:txBody>
          <a:bodyPr/>
          <a:lstStyle/>
          <a:p>
            <a:pPr>
              <a:buFontTx/>
              <a:buNone/>
            </a:pPr>
            <a:r>
              <a:rPr lang="en-GB" smtClean="0"/>
              <a:t>International air travel will become a large fraction of future passenger energy use</a:t>
            </a:r>
          </a:p>
        </p:txBody>
      </p:sp>
      <p:sp>
        <p:nvSpPr>
          <p:cNvPr id="34818" name="Slide Number Placeholder 5"/>
          <p:cNvSpPr>
            <a:spLocks noGrp="1"/>
          </p:cNvSpPr>
          <p:nvPr>
            <p:ph type="sldNum" sz="quarter" idx="12"/>
          </p:nvPr>
        </p:nvSpPr>
        <p:spPr>
          <a:noFill/>
        </p:spPr>
        <p:txBody>
          <a:bodyPr/>
          <a:lstStyle/>
          <a:p>
            <a:fld id="{2E8CBC80-E923-4805-A9C7-9FB1A75B86E1}" type="slidenum">
              <a:rPr lang="en-GB" smtClean="0"/>
              <a:pPr/>
              <a:t>34</a:t>
            </a:fld>
            <a:endParaRPr lang="en-GB" smtClean="0"/>
          </a:p>
        </p:txBody>
      </p:sp>
      <p:pic>
        <p:nvPicPr>
          <p:cNvPr id="34819" name="Picture 10"/>
          <p:cNvPicPr>
            <a:picLocks noChangeAspect="1" noChangeArrowheads="1"/>
          </p:cNvPicPr>
          <p:nvPr/>
        </p:nvPicPr>
        <p:blipFill>
          <a:blip r:embed="rId3" cstate="print"/>
          <a:srcRect/>
          <a:stretch>
            <a:fillRect/>
          </a:stretch>
        </p:blipFill>
        <p:spPr bwMode="auto">
          <a:xfrm>
            <a:off x="5076825" y="1484313"/>
            <a:ext cx="3743325" cy="2495550"/>
          </a:xfrm>
          <a:prstGeom prst="rect">
            <a:avLst/>
          </a:prstGeom>
          <a:noFill/>
          <a:ln w="9525" algn="ctr">
            <a:noFill/>
            <a:miter lim="800000"/>
            <a:headEnd/>
            <a:tailEnd/>
          </a:ln>
        </p:spPr>
      </p:pic>
      <p:pic>
        <p:nvPicPr>
          <p:cNvPr id="34822" name="Picture 8"/>
          <p:cNvPicPr>
            <a:picLocks noChangeAspect="1" noChangeArrowheads="1"/>
          </p:cNvPicPr>
          <p:nvPr/>
        </p:nvPicPr>
        <p:blipFill>
          <a:blip r:embed="rId4" cstate="print"/>
          <a:srcRect/>
          <a:stretch>
            <a:fillRect/>
          </a:stretch>
        </p:blipFill>
        <p:spPr bwMode="auto">
          <a:xfrm>
            <a:off x="611188" y="2852738"/>
            <a:ext cx="5254625" cy="3503612"/>
          </a:xfrm>
          <a:prstGeom prst="rect">
            <a:avLst/>
          </a:prstGeom>
          <a:noFill/>
          <a:ln w="9525" algn="ctr">
            <a:noFill/>
            <a:miter lim="800000"/>
            <a:headEnd/>
            <a:tailEnd/>
          </a:ln>
        </p:spPr>
      </p:pic>
    </p:spTree>
    <p:extLst>
      <p:ext uri="{BB962C8B-B14F-4D97-AF65-F5344CB8AC3E}">
        <p14:creationId xmlns:p14="http://schemas.microsoft.com/office/powerpoint/2010/main" val="3535176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title"/>
          </p:nvPr>
        </p:nvSpPr>
        <p:spPr/>
        <p:txBody>
          <a:bodyPr/>
          <a:lstStyle/>
          <a:p>
            <a:r>
              <a:rPr lang="en-GB" smtClean="0"/>
              <a:t>SEEScen sample: UK : electricity generation (not consumption)</a:t>
            </a:r>
          </a:p>
        </p:txBody>
      </p:sp>
      <p:sp>
        <p:nvSpPr>
          <p:cNvPr id="35844" name="Rectangle 6"/>
          <p:cNvSpPr>
            <a:spLocks noGrp="1" noChangeArrowheads="1"/>
          </p:cNvSpPr>
          <p:nvPr>
            <p:ph idx="1"/>
          </p:nvPr>
        </p:nvSpPr>
        <p:spPr/>
        <p:txBody>
          <a:bodyPr/>
          <a:lstStyle/>
          <a:p>
            <a:pPr>
              <a:buFontTx/>
              <a:buNone/>
            </a:pPr>
            <a:r>
              <a:rPr lang="en-GB" smtClean="0"/>
              <a:t>Switch from electricity only fossil generation to:</a:t>
            </a:r>
          </a:p>
          <a:p>
            <a:r>
              <a:rPr lang="en-GB" smtClean="0"/>
              <a:t>Fossil CHP for medium term, and biomass CHP</a:t>
            </a:r>
          </a:p>
          <a:p>
            <a:r>
              <a:rPr lang="en-GB" smtClean="0"/>
              <a:t>Renewable sources</a:t>
            </a:r>
            <a:endParaRPr lang="en-US" smtClean="0"/>
          </a:p>
        </p:txBody>
      </p:sp>
      <p:sp>
        <p:nvSpPr>
          <p:cNvPr id="35842" name="Slide Number Placeholder 5"/>
          <p:cNvSpPr>
            <a:spLocks noGrp="1"/>
          </p:cNvSpPr>
          <p:nvPr>
            <p:ph type="sldNum" sz="quarter" idx="12"/>
          </p:nvPr>
        </p:nvSpPr>
        <p:spPr>
          <a:noFill/>
        </p:spPr>
        <p:txBody>
          <a:bodyPr/>
          <a:lstStyle/>
          <a:p>
            <a:fld id="{9A8B59FF-DADE-4304-BB76-1B9066BDC240}" type="slidenum">
              <a:rPr lang="en-GB" smtClean="0"/>
              <a:pPr/>
              <a:t>35</a:t>
            </a:fld>
            <a:endParaRPr lang="en-GB" smtClean="0"/>
          </a:p>
        </p:txBody>
      </p:sp>
      <p:pic>
        <p:nvPicPr>
          <p:cNvPr id="35845" name="Picture 7"/>
          <p:cNvPicPr>
            <a:picLocks noChangeAspect="1" noChangeArrowheads="1"/>
          </p:cNvPicPr>
          <p:nvPr/>
        </p:nvPicPr>
        <p:blipFill>
          <a:blip r:embed="rId3" cstate="print"/>
          <a:srcRect/>
          <a:stretch>
            <a:fillRect/>
          </a:stretch>
        </p:blipFill>
        <p:spPr bwMode="auto">
          <a:xfrm>
            <a:off x="1331913" y="2060575"/>
            <a:ext cx="6481762" cy="4279900"/>
          </a:xfrm>
          <a:prstGeom prst="rect">
            <a:avLst/>
          </a:prstGeom>
          <a:noFill/>
          <a:ln w="9525">
            <a:noFill/>
            <a:miter lim="800000"/>
            <a:headEnd/>
            <a:tailEnd/>
          </a:ln>
        </p:spPr>
      </p:pic>
    </p:spTree>
    <p:extLst>
      <p:ext uri="{BB962C8B-B14F-4D97-AF65-F5344CB8AC3E}">
        <p14:creationId xmlns:p14="http://schemas.microsoft.com/office/powerpoint/2010/main" val="4061694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p:txBody>
          <a:bodyPr/>
          <a:lstStyle/>
          <a:p>
            <a:r>
              <a:rPr lang="en-GB" smtClean="0"/>
              <a:t>SEEScen sample: UK : CO2 excluding international transport</a:t>
            </a:r>
          </a:p>
        </p:txBody>
      </p:sp>
      <p:sp>
        <p:nvSpPr>
          <p:cNvPr id="6" name="Content Placeholder 5"/>
          <p:cNvSpPr>
            <a:spLocks noGrp="1"/>
          </p:cNvSpPr>
          <p:nvPr>
            <p:ph idx="1"/>
          </p:nvPr>
        </p:nvSpPr>
        <p:spPr/>
        <p:txBody>
          <a:bodyPr/>
          <a:lstStyle/>
          <a:p>
            <a:endParaRPr lang="en-GB"/>
          </a:p>
        </p:txBody>
      </p:sp>
      <p:sp>
        <p:nvSpPr>
          <p:cNvPr id="36866" name="Slide Number Placeholder 5"/>
          <p:cNvSpPr>
            <a:spLocks noGrp="1"/>
          </p:cNvSpPr>
          <p:nvPr>
            <p:ph type="sldNum" sz="quarter" idx="12"/>
          </p:nvPr>
        </p:nvSpPr>
        <p:spPr>
          <a:noFill/>
        </p:spPr>
        <p:txBody>
          <a:bodyPr/>
          <a:lstStyle/>
          <a:p>
            <a:fld id="{6F0B1134-335E-4640-B0F6-3801DC0CC949}" type="slidenum">
              <a:rPr lang="en-GB" smtClean="0"/>
              <a:pPr/>
              <a:t>36</a:t>
            </a:fld>
            <a:endParaRPr lang="en-GB" smtClean="0"/>
          </a:p>
        </p:txBody>
      </p:sp>
      <p:pic>
        <p:nvPicPr>
          <p:cNvPr id="36869" name="Picture 6"/>
          <p:cNvPicPr>
            <a:picLocks noChangeAspect="1" noChangeArrowheads="1"/>
          </p:cNvPicPr>
          <p:nvPr/>
        </p:nvPicPr>
        <p:blipFill>
          <a:blip r:embed="rId3" cstate="print"/>
          <a:srcRect/>
          <a:stretch>
            <a:fillRect/>
          </a:stretch>
        </p:blipFill>
        <p:spPr bwMode="auto">
          <a:xfrm>
            <a:off x="539750" y="1484313"/>
            <a:ext cx="8208963" cy="4768850"/>
          </a:xfrm>
          <a:prstGeom prst="rect">
            <a:avLst/>
          </a:prstGeom>
          <a:noFill/>
          <a:ln w="9525">
            <a:noFill/>
            <a:miter lim="800000"/>
            <a:headEnd/>
            <a:tailEnd/>
          </a:ln>
        </p:spPr>
      </p:pic>
    </p:spTree>
    <p:extLst>
      <p:ext uri="{BB962C8B-B14F-4D97-AF65-F5344CB8AC3E}">
        <p14:creationId xmlns:p14="http://schemas.microsoft.com/office/powerpoint/2010/main" val="4232710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r>
              <a:rPr lang="en-GB" smtClean="0"/>
              <a:t>SEEScen sample: UK CO2 by scenario </a:t>
            </a:r>
          </a:p>
        </p:txBody>
      </p:sp>
      <p:sp>
        <p:nvSpPr>
          <p:cNvPr id="6" name="Content Placeholder 5"/>
          <p:cNvSpPr>
            <a:spLocks noGrp="1"/>
          </p:cNvSpPr>
          <p:nvPr>
            <p:ph idx="1"/>
          </p:nvPr>
        </p:nvSpPr>
        <p:spPr/>
        <p:txBody>
          <a:bodyPr/>
          <a:lstStyle/>
          <a:p>
            <a:endParaRPr lang="en-GB"/>
          </a:p>
        </p:txBody>
      </p:sp>
      <p:sp>
        <p:nvSpPr>
          <p:cNvPr id="37890" name="Slide Number Placeholder 5"/>
          <p:cNvSpPr>
            <a:spLocks noGrp="1"/>
          </p:cNvSpPr>
          <p:nvPr>
            <p:ph type="sldNum" sz="quarter" idx="12"/>
          </p:nvPr>
        </p:nvSpPr>
        <p:spPr>
          <a:noFill/>
        </p:spPr>
        <p:txBody>
          <a:bodyPr/>
          <a:lstStyle/>
          <a:p>
            <a:fld id="{A9379067-D65A-4FAB-8568-041639D75E32}" type="slidenum">
              <a:rPr lang="en-GB" smtClean="0"/>
              <a:pPr/>
              <a:t>37</a:t>
            </a:fld>
            <a:endParaRPr lang="en-GB" smtClean="0"/>
          </a:p>
        </p:txBody>
      </p:sp>
      <p:pic>
        <p:nvPicPr>
          <p:cNvPr id="37893" name="Picture 7"/>
          <p:cNvPicPr>
            <a:picLocks noChangeAspect="1" noChangeArrowheads="1"/>
          </p:cNvPicPr>
          <p:nvPr/>
        </p:nvPicPr>
        <p:blipFill>
          <a:blip r:embed="rId3" cstate="print"/>
          <a:srcRect/>
          <a:stretch>
            <a:fillRect/>
          </a:stretch>
        </p:blipFill>
        <p:spPr bwMode="auto">
          <a:xfrm>
            <a:off x="323850" y="1412875"/>
            <a:ext cx="8569325" cy="4752975"/>
          </a:xfrm>
          <a:prstGeom prst="rect">
            <a:avLst/>
          </a:prstGeom>
          <a:noFill/>
          <a:ln w="9525">
            <a:noFill/>
            <a:miter lim="800000"/>
            <a:headEnd/>
            <a:tailEnd/>
          </a:ln>
        </p:spPr>
      </p:pic>
    </p:spTree>
    <p:extLst>
      <p:ext uri="{BB962C8B-B14F-4D97-AF65-F5344CB8AC3E}">
        <p14:creationId xmlns:p14="http://schemas.microsoft.com/office/powerpoint/2010/main" val="147018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GB" smtClean="0"/>
              <a:t>SEEScen sample: EU25 CO2 emissions by country : EU30pc20N scenario</a:t>
            </a:r>
          </a:p>
        </p:txBody>
      </p:sp>
      <p:sp>
        <p:nvSpPr>
          <p:cNvPr id="38916" name="Rectangle 3"/>
          <p:cNvSpPr>
            <a:spLocks noGrp="1" noChangeArrowheads="1"/>
          </p:cNvSpPr>
          <p:nvPr>
            <p:ph idx="1"/>
          </p:nvPr>
        </p:nvSpPr>
        <p:spPr/>
        <p:txBody>
          <a:bodyPr/>
          <a:lstStyle/>
          <a:p>
            <a:pPr>
              <a:buFontTx/>
              <a:buNone/>
            </a:pPr>
            <a:r>
              <a:rPr lang="en-GB" smtClean="0"/>
              <a:t>. The black squares show the targets for 2010 and a 30% reduction by 2020.</a:t>
            </a:r>
            <a:endParaRPr lang="en-US" smtClean="0"/>
          </a:p>
        </p:txBody>
      </p:sp>
      <p:sp>
        <p:nvSpPr>
          <p:cNvPr id="38914" name="Slide Number Placeholder 5"/>
          <p:cNvSpPr>
            <a:spLocks noGrp="1"/>
          </p:cNvSpPr>
          <p:nvPr>
            <p:ph type="sldNum" sz="quarter" idx="12"/>
          </p:nvPr>
        </p:nvSpPr>
        <p:spPr>
          <a:noFill/>
        </p:spPr>
        <p:txBody>
          <a:bodyPr/>
          <a:lstStyle/>
          <a:p>
            <a:fld id="{C43802C9-4179-4B57-928B-9C4D7C9C63F2}" type="slidenum">
              <a:rPr lang="en-GB" smtClean="0"/>
              <a:pPr/>
              <a:t>38</a:t>
            </a:fld>
            <a:endParaRPr lang="en-GB" smtClean="0"/>
          </a:p>
        </p:txBody>
      </p:sp>
      <p:pic>
        <p:nvPicPr>
          <p:cNvPr id="38917" name="Picture 5"/>
          <p:cNvPicPr>
            <a:picLocks noChangeAspect="1" noChangeArrowheads="1"/>
          </p:cNvPicPr>
          <p:nvPr/>
        </p:nvPicPr>
        <p:blipFill>
          <a:blip r:embed="rId3" cstate="print"/>
          <a:srcRect/>
          <a:stretch>
            <a:fillRect/>
          </a:stretch>
        </p:blipFill>
        <p:spPr bwMode="auto">
          <a:xfrm>
            <a:off x="900113" y="1700213"/>
            <a:ext cx="6840537" cy="4857750"/>
          </a:xfrm>
          <a:prstGeom prst="rect">
            <a:avLst/>
          </a:prstGeom>
          <a:noFill/>
          <a:ln w="9525" algn="ctr">
            <a:noFill/>
            <a:miter lim="800000"/>
            <a:headEnd/>
            <a:tailEnd/>
          </a:ln>
        </p:spPr>
      </p:pic>
    </p:spTree>
    <p:extLst>
      <p:ext uri="{BB962C8B-B14F-4D97-AF65-F5344CB8AC3E}">
        <p14:creationId xmlns:p14="http://schemas.microsoft.com/office/powerpoint/2010/main" val="3178228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GB" smtClean="0"/>
              <a:t>SEEScen sample: EU25 CO2 : variant scenarios</a:t>
            </a:r>
          </a:p>
        </p:txBody>
      </p:sp>
      <p:sp>
        <p:nvSpPr>
          <p:cNvPr id="39941" name="Rectangle 7"/>
          <p:cNvSpPr>
            <a:spLocks noGrp="1" noChangeArrowheads="1"/>
          </p:cNvSpPr>
          <p:nvPr>
            <p:ph idx="1"/>
          </p:nvPr>
        </p:nvSpPr>
        <p:spPr>
          <a:xfrm>
            <a:off x="428596" y="874713"/>
            <a:ext cx="8229600" cy="4697427"/>
          </a:xfrm>
        </p:spPr>
        <p:txBody>
          <a:bodyPr/>
          <a:lstStyle/>
          <a:p>
            <a:pPr>
              <a:buFontTx/>
              <a:buNone/>
            </a:pPr>
            <a:r>
              <a:rPr lang="en-US" smtClean="0"/>
              <a:t>40% reduction</a:t>
            </a:r>
          </a:p>
          <a:p>
            <a:pPr>
              <a:buFontTx/>
              <a:buNone/>
            </a:pPr>
            <a:r>
              <a:rPr lang="en-GB" smtClean="0"/>
              <a:t>New nuclear</a:t>
            </a:r>
            <a:endParaRPr lang="en-US" smtClean="0"/>
          </a:p>
        </p:txBody>
      </p:sp>
      <p:sp>
        <p:nvSpPr>
          <p:cNvPr id="39938" name="Slide Number Placeholder 5"/>
          <p:cNvSpPr>
            <a:spLocks noGrp="1"/>
          </p:cNvSpPr>
          <p:nvPr>
            <p:ph type="sldNum" sz="quarter" idx="12"/>
          </p:nvPr>
        </p:nvSpPr>
        <p:spPr>
          <a:noFill/>
        </p:spPr>
        <p:txBody>
          <a:bodyPr/>
          <a:lstStyle/>
          <a:p>
            <a:fld id="{5C29D010-BD0E-4DFC-8FB5-8A12B8709C48}" type="slidenum">
              <a:rPr lang="en-GB" smtClean="0"/>
              <a:pPr/>
              <a:t>39</a:t>
            </a:fld>
            <a:endParaRPr lang="en-GB" smtClean="0"/>
          </a:p>
        </p:txBody>
      </p:sp>
      <p:pic>
        <p:nvPicPr>
          <p:cNvPr id="39940" name="Picture 5"/>
          <p:cNvPicPr>
            <a:picLocks noChangeAspect="1" noChangeArrowheads="1"/>
          </p:cNvPicPr>
          <p:nvPr/>
        </p:nvPicPr>
        <p:blipFill>
          <a:blip r:embed="rId3" cstate="print"/>
          <a:srcRect/>
          <a:stretch>
            <a:fillRect/>
          </a:stretch>
        </p:blipFill>
        <p:spPr bwMode="auto">
          <a:xfrm>
            <a:off x="611188" y="1341438"/>
            <a:ext cx="3787775" cy="2689225"/>
          </a:xfrm>
          <a:prstGeom prst="rect">
            <a:avLst/>
          </a:prstGeom>
          <a:noFill/>
          <a:ln w="9525" algn="ctr">
            <a:noFill/>
            <a:miter lim="800000"/>
            <a:headEnd/>
            <a:tailEnd/>
          </a:ln>
        </p:spPr>
      </p:pic>
      <p:pic>
        <p:nvPicPr>
          <p:cNvPr id="39942" name="Picture 8"/>
          <p:cNvPicPr>
            <a:picLocks noChangeAspect="1" noChangeArrowheads="1"/>
          </p:cNvPicPr>
          <p:nvPr/>
        </p:nvPicPr>
        <p:blipFill>
          <a:blip r:embed="rId4" cstate="print"/>
          <a:srcRect/>
          <a:stretch>
            <a:fillRect/>
          </a:stretch>
        </p:blipFill>
        <p:spPr bwMode="auto">
          <a:xfrm>
            <a:off x="4787900" y="1341438"/>
            <a:ext cx="3671888" cy="2606675"/>
          </a:xfrm>
          <a:prstGeom prst="rect">
            <a:avLst/>
          </a:prstGeom>
          <a:noFill/>
          <a:ln w="9525">
            <a:noFill/>
            <a:miter lim="800000"/>
            <a:headEnd/>
            <a:tailEnd/>
          </a:ln>
        </p:spPr>
      </p:pic>
      <p:pic>
        <p:nvPicPr>
          <p:cNvPr id="39943" name="Picture 9"/>
          <p:cNvPicPr>
            <a:picLocks noChangeAspect="1" noChangeArrowheads="1"/>
          </p:cNvPicPr>
          <p:nvPr/>
        </p:nvPicPr>
        <p:blipFill>
          <a:blip r:embed="rId5" cstate="print"/>
          <a:srcRect/>
          <a:stretch>
            <a:fillRect/>
          </a:stretch>
        </p:blipFill>
        <p:spPr bwMode="auto">
          <a:xfrm>
            <a:off x="4716463" y="4005263"/>
            <a:ext cx="3787775" cy="2689225"/>
          </a:xfrm>
          <a:prstGeom prst="rect">
            <a:avLst/>
          </a:prstGeom>
          <a:noFill/>
          <a:ln w="9525">
            <a:noFill/>
            <a:miter lim="800000"/>
            <a:headEnd/>
            <a:tailEnd/>
          </a:ln>
        </p:spPr>
      </p:pic>
      <p:pic>
        <p:nvPicPr>
          <p:cNvPr id="39944" name="Picture 10"/>
          <p:cNvPicPr>
            <a:picLocks noChangeAspect="1" noChangeArrowheads="1"/>
          </p:cNvPicPr>
          <p:nvPr/>
        </p:nvPicPr>
        <p:blipFill>
          <a:blip r:embed="rId6" cstate="print"/>
          <a:srcRect/>
          <a:stretch>
            <a:fillRect/>
          </a:stretch>
        </p:blipFill>
        <p:spPr bwMode="auto">
          <a:xfrm>
            <a:off x="684213" y="4005263"/>
            <a:ext cx="3744912" cy="2659062"/>
          </a:xfrm>
          <a:prstGeom prst="rect">
            <a:avLst/>
          </a:prstGeom>
          <a:noFill/>
          <a:ln w="9525">
            <a:noFill/>
            <a:miter lim="800000"/>
            <a:headEnd/>
            <a:tailEnd/>
          </a:ln>
        </p:spPr>
      </p:pic>
      <p:sp>
        <p:nvSpPr>
          <p:cNvPr id="39945" name="Rectangle 11"/>
          <p:cNvSpPr>
            <a:spLocks noChangeArrowheads="1"/>
          </p:cNvSpPr>
          <p:nvPr/>
        </p:nvSpPr>
        <p:spPr bwMode="auto">
          <a:xfrm>
            <a:off x="6516688" y="1557338"/>
            <a:ext cx="1584325" cy="431800"/>
          </a:xfrm>
          <a:prstGeom prst="rect">
            <a:avLst/>
          </a:prstGeom>
          <a:solidFill>
            <a:schemeClr val="bg1"/>
          </a:solidFill>
          <a:ln w="9525">
            <a:noFill/>
            <a:miter lim="800000"/>
            <a:headEnd/>
            <a:tailEnd/>
          </a:ln>
        </p:spPr>
        <p:txBody>
          <a:bodyPr/>
          <a:lstStyle/>
          <a:p>
            <a:pPr marL="342900" indent="-342900">
              <a:lnSpc>
                <a:spcPct val="90000"/>
              </a:lnSpc>
            </a:pPr>
            <a:r>
              <a:rPr lang="en-US" sz="1200"/>
              <a:t>Maximum behaviour</a:t>
            </a:r>
          </a:p>
          <a:p>
            <a:pPr marL="342900" indent="-342900">
              <a:lnSpc>
                <a:spcPct val="90000"/>
              </a:lnSpc>
            </a:pPr>
            <a:r>
              <a:rPr lang="en-US" sz="1200"/>
              <a:t>No new nuclear</a:t>
            </a:r>
          </a:p>
          <a:p>
            <a:pPr marL="342900" indent="-342900">
              <a:lnSpc>
                <a:spcPct val="90000"/>
              </a:lnSpc>
            </a:pPr>
            <a:endParaRPr lang="en-US" sz="1200"/>
          </a:p>
        </p:txBody>
      </p:sp>
      <p:sp>
        <p:nvSpPr>
          <p:cNvPr id="39946" name="Rectangle 12"/>
          <p:cNvSpPr>
            <a:spLocks noChangeArrowheads="1"/>
          </p:cNvSpPr>
          <p:nvPr/>
        </p:nvSpPr>
        <p:spPr bwMode="auto">
          <a:xfrm>
            <a:off x="2339975" y="4149725"/>
            <a:ext cx="1727200" cy="574675"/>
          </a:xfrm>
          <a:prstGeom prst="rect">
            <a:avLst/>
          </a:prstGeom>
          <a:solidFill>
            <a:schemeClr val="bg1"/>
          </a:solidFill>
          <a:ln w="9525">
            <a:noFill/>
            <a:miter lim="800000"/>
            <a:headEnd/>
            <a:tailEnd/>
          </a:ln>
        </p:spPr>
        <p:txBody>
          <a:bodyPr/>
          <a:lstStyle/>
          <a:p>
            <a:pPr marL="342900" indent="-342900">
              <a:lnSpc>
                <a:spcPct val="90000"/>
              </a:lnSpc>
            </a:pPr>
            <a:r>
              <a:rPr lang="en-US" sz="1200"/>
              <a:t>Maximum technology</a:t>
            </a:r>
          </a:p>
          <a:p>
            <a:pPr marL="342900" indent="-342900">
              <a:lnSpc>
                <a:spcPct val="90000"/>
              </a:lnSpc>
            </a:pPr>
            <a:r>
              <a:rPr lang="en-US" sz="1200"/>
              <a:t>No new nuclear</a:t>
            </a:r>
          </a:p>
        </p:txBody>
      </p:sp>
      <p:sp>
        <p:nvSpPr>
          <p:cNvPr id="39947" name="Rectangle 13"/>
          <p:cNvSpPr>
            <a:spLocks noChangeArrowheads="1"/>
          </p:cNvSpPr>
          <p:nvPr/>
        </p:nvSpPr>
        <p:spPr bwMode="auto">
          <a:xfrm>
            <a:off x="6300788" y="4149725"/>
            <a:ext cx="1727200" cy="647700"/>
          </a:xfrm>
          <a:prstGeom prst="rect">
            <a:avLst/>
          </a:prstGeom>
          <a:solidFill>
            <a:schemeClr val="bg1"/>
          </a:solidFill>
          <a:ln w="9525">
            <a:noFill/>
            <a:miter lim="800000"/>
            <a:headEnd/>
            <a:tailEnd/>
          </a:ln>
        </p:spPr>
        <p:txBody>
          <a:bodyPr/>
          <a:lstStyle/>
          <a:p>
            <a:pPr marL="342900" indent="-342900">
              <a:lnSpc>
                <a:spcPct val="90000"/>
              </a:lnSpc>
            </a:pPr>
            <a:r>
              <a:rPr lang="en-US" sz="1200"/>
              <a:t>Maximum technology and behaviour</a:t>
            </a:r>
          </a:p>
          <a:p>
            <a:pPr marL="342900" indent="-342900">
              <a:lnSpc>
                <a:spcPct val="90000"/>
              </a:lnSpc>
            </a:pPr>
            <a:r>
              <a:rPr lang="en-US" sz="1200"/>
              <a:t>No new nuclear</a:t>
            </a:r>
          </a:p>
        </p:txBody>
      </p:sp>
    </p:spTree>
    <p:extLst>
      <p:ext uri="{BB962C8B-B14F-4D97-AF65-F5344CB8AC3E}">
        <p14:creationId xmlns:p14="http://schemas.microsoft.com/office/powerpoint/2010/main" val="222339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a:t>
            </a:r>
          </a:p>
        </p:txBody>
      </p:sp>
      <p:sp>
        <p:nvSpPr>
          <p:cNvPr id="26628" name="Rectangle 4"/>
          <p:cNvSpPr>
            <a:spLocks noGrp="1" noChangeArrowheads="1"/>
          </p:cNvSpPr>
          <p:nvPr>
            <p:ph idx="1"/>
          </p:nvPr>
        </p:nvSpPr>
        <p:spPr>
          <a:noFill/>
        </p:spPr>
        <p:txBody>
          <a:bodyPr/>
          <a:lstStyle/>
          <a:p>
            <a:pPr eaLnBrk="1" hangingPunct="1">
              <a:lnSpc>
                <a:spcPct val="90000"/>
              </a:lnSpc>
              <a:buFontTx/>
              <a:buNone/>
            </a:pPr>
            <a:r>
              <a:rPr lang="en-GB" sz="1200" dirty="0" smtClean="0"/>
              <a:t>People in society have energy service demands that are met by energy systems which cause primary inputs to the environment. These inputs are modified and transported via media to impact on biota.</a:t>
            </a:r>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4</a:t>
            </a:fld>
            <a:endParaRPr lang="en-US" smtClean="0"/>
          </a:p>
        </p:txBody>
      </p:sp>
      <p:pic>
        <p:nvPicPr>
          <p:cNvPr id="8068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060848"/>
            <a:ext cx="87153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985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GB" smtClean="0"/>
              <a:t>SEEScen sample: Energy security</a:t>
            </a:r>
            <a:br>
              <a:rPr lang="en-GB" smtClean="0"/>
            </a:br>
            <a:endParaRPr lang="en-GB" smtClean="0"/>
          </a:p>
        </p:txBody>
      </p:sp>
      <p:sp>
        <p:nvSpPr>
          <p:cNvPr id="40964" name="Rectangle 3"/>
          <p:cNvSpPr>
            <a:spLocks noGrp="1" noChangeArrowheads="1"/>
          </p:cNvSpPr>
          <p:nvPr>
            <p:ph idx="1"/>
          </p:nvPr>
        </p:nvSpPr>
        <p:spPr/>
        <p:txBody>
          <a:bodyPr/>
          <a:lstStyle/>
          <a:p>
            <a:pPr>
              <a:buFontTx/>
              <a:buNone/>
            </a:pPr>
            <a:r>
              <a:rPr lang="en-GB" smtClean="0"/>
              <a:t>EU25 energy trade : including fuels for international transport: EU30pc20N scenario</a:t>
            </a:r>
            <a:endParaRPr lang="en-US" smtClean="0"/>
          </a:p>
        </p:txBody>
      </p:sp>
      <p:sp>
        <p:nvSpPr>
          <p:cNvPr id="40962" name="Slide Number Placeholder 5"/>
          <p:cNvSpPr>
            <a:spLocks noGrp="1"/>
          </p:cNvSpPr>
          <p:nvPr>
            <p:ph type="sldNum" sz="quarter" idx="12"/>
          </p:nvPr>
        </p:nvSpPr>
        <p:spPr>
          <a:noFill/>
        </p:spPr>
        <p:txBody>
          <a:bodyPr/>
          <a:lstStyle/>
          <a:p>
            <a:fld id="{0B94CCF9-8DFF-4E53-A250-F605832780D9}" type="slidenum">
              <a:rPr lang="en-GB" smtClean="0"/>
              <a:pPr/>
              <a:t>40</a:t>
            </a:fld>
            <a:endParaRPr lang="en-GB" smtClean="0"/>
          </a:p>
        </p:txBody>
      </p:sp>
      <p:pic>
        <p:nvPicPr>
          <p:cNvPr id="40965" name="Picture 7"/>
          <p:cNvPicPr>
            <a:picLocks noChangeAspect="1" noChangeArrowheads="1"/>
          </p:cNvPicPr>
          <p:nvPr/>
        </p:nvPicPr>
        <p:blipFill>
          <a:blip r:embed="rId3" cstate="print"/>
          <a:srcRect/>
          <a:stretch>
            <a:fillRect/>
          </a:stretch>
        </p:blipFill>
        <p:spPr bwMode="auto">
          <a:xfrm>
            <a:off x="755650" y="1581150"/>
            <a:ext cx="7200900" cy="4845050"/>
          </a:xfrm>
          <a:prstGeom prst="rect">
            <a:avLst/>
          </a:prstGeom>
          <a:noFill/>
          <a:ln w="9525">
            <a:noFill/>
            <a:miter lim="800000"/>
            <a:headEnd/>
            <a:tailEnd/>
          </a:ln>
        </p:spPr>
      </p:pic>
    </p:spTree>
    <p:extLst>
      <p:ext uri="{BB962C8B-B14F-4D97-AF65-F5344CB8AC3E}">
        <p14:creationId xmlns:p14="http://schemas.microsoft.com/office/powerpoint/2010/main" val="914457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GB" smtClean="0"/>
              <a:t>SEEScen sample: Total cost by scenario: </a:t>
            </a:r>
            <a:r>
              <a:rPr lang="en-GB" smtClean="0">
                <a:solidFill>
                  <a:srgbClr val="FF3300"/>
                </a:solidFill>
              </a:rPr>
              <a:t>illustrative</a:t>
            </a:r>
          </a:p>
        </p:txBody>
      </p:sp>
      <p:sp>
        <p:nvSpPr>
          <p:cNvPr id="41988" name="Rectangle 3"/>
          <p:cNvSpPr>
            <a:spLocks noGrp="1" noChangeArrowheads="1"/>
          </p:cNvSpPr>
          <p:nvPr>
            <p:ph idx="1"/>
          </p:nvPr>
        </p:nvSpPr>
        <p:spPr/>
        <p:txBody>
          <a:bodyPr/>
          <a:lstStyle/>
          <a:p>
            <a:pPr>
              <a:buFontTx/>
              <a:buNone/>
            </a:pPr>
            <a:r>
              <a:rPr lang="en-GB" smtClean="0"/>
              <a:t>It is possible that some low carbon scenarios will cost less than high carbon scenarios.</a:t>
            </a:r>
          </a:p>
          <a:p>
            <a:pPr>
              <a:buFontTx/>
              <a:buNone/>
            </a:pPr>
            <a:r>
              <a:rPr lang="en-GB" smtClean="0"/>
              <a:t>It is certain that reducing imports will enhance economic stability because of a lower trade imbalance, and less dependence on fluctuating fossil fuel prices.</a:t>
            </a:r>
            <a:endParaRPr lang="en-US" smtClean="0"/>
          </a:p>
        </p:txBody>
      </p:sp>
      <p:sp>
        <p:nvSpPr>
          <p:cNvPr id="41986" name="Slide Number Placeholder 5"/>
          <p:cNvSpPr>
            <a:spLocks noGrp="1"/>
          </p:cNvSpPr>
          <p:nvPr>
            <p:ph type="sldNum" sz="quarter" idx="12"/>
          </p:nvPr>
        </p:nvSpPr>
        <p:spPr>
          <a:noFill/>
        </p:spPr>
        <p:txBody>
          <a:bodyPr/>
          <a:lstStyle/>
          <a:p>
            <a:fld id="{618A7111-25A0-441A-ABA8-216DF64BDE34}" type="slidenum">
              <a:rPr lang="en-GB" smtClean="0"/>
              <a:pPr/>
              <a:t>41</a:t>
            </a:fld>
            <a:endParaRPr lang="en-GB" smtClean="0"/>
          </a:p>
        </p:txBody>
      </p:sp>
      <p:pic>
        <p:nvPicPr>
          <p:cNvPr id="41989" name="Picture 4"/>
          <p:cNvPicPr>
            <a:picLocks noChangeAspect="1" noChangeArrowheads="1"/>
          </p:cNvPicPr>
          <p:nvPr/>
        </p:nvPicPr>
        <p:blipFill>
          <a:blip r:embed="rId3" cstate="print"/>
          <a:srcRect/>
          <a:stretch>
            <a:fillRect/>
          </a:stretch>
        </p:blipFill>
        <p:spPr bwMode="auto">
          <a:xfrm>
            <a:off x="684213" y="1962173"/>
            <a:ext cx="7129462" cy="4752975"/>
          </a:xfrm>
          <a:prstGeom prst="rect">
            <a:avLst/>
          </a:prstGeom>
          <a:noFill/>
          <a:ln w="9525">
            <a:noFill/>
            <a:miter lim="800000"/>
            <a:headEnd/>
            <a:tailEnd/>
          </a:ln>
        </p:spPr>
      </p:pic>
    </p:spTree>
    <p:extLst>
      <p:ext uri="{BB962C8B-B14F-4D97-AF65-F5344CB8AC3E}">
        <p14:creationId xmlns:p14="http://schemas.microsoft.com/office/powerpoint/2010/main" val="3499267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357158" y="428604"/>
            <a:ext cx="8229600" cy="642942"/>
          </a:xfrm>
        </p:spPr>
        <p:txBody>
          <a:bodyPr/>
          <a:lstStyle/>
          <a:p>
            <a:r>
              <a:rPr lang="en-GB" dirty="0" smtClean="0"/>
              <a:t>Further issues: aviation</a:t>
            </a:r>
          </a:p>
        </p:txBody>
      </p:sp>
      <p:sp>
        <p:nvSpPr>
          <p:cNvPr id="59396" name="Rectangle 3"/>
          <p:cNvSpPr>
            <a:spLocks noGrp="1" noChangeArrowheads="1"/>
          </p:cNvSpPr>
          <p:nvPr>
            <p:ph sz="half" idx="1"/>
          </p:nvPr>
        </p:nvSpPr>
        <p:spPr/>
        <p:txBody>
          <a:bodyPr/>
          <a:lstStyle/>
          <a:p>
            <a:pPr lvl="1">
              <a:spcBef>
                <a:spcPts val="1200"/>
              </a:spcBef>
              <a:spcAft>
                <a:spcPts val="300"/>
              </a:spcAft>
              <a:buFont typeface="Symbol" pitchFamily="18" charset="2"/>
              <a:buChar char="·"/>
            </a:pPr>
            <a:r>
              <a:rPr lang="en-GB" sz="1200" b="1" dirty="0" smtClean="0"/>
              <a:t>Low level.</a:t>
            </a:r>
            <a:r>
              <a:rPr lang="en-GB" sz="1200" dirty="0" smtClean="0"/>
              <a:t> Airports are emission hot spots because of aircraft taxiing, and landing and take-off, and because of road traffic.</a:t>
            </a:r>
          </a:p>
          <a:p>
            <a:pPr lvl="1">
              <a:spcBef>
                <a:spcPts val="1200"/>
              </a:spcBef>
              <a:spcAft>
                <a:spcPts val="300"/>
              </a:spcAft>
              <a:buFont typeface="Symbol" pitchFamily="18" charset="2"/>
              <a:buChar char="·"/>
            </a:pPr>
            <a:r>
              <a:rPr lang="en-GB" sz="1200" b="1" dirty="0" err="1" smtClean="0"/>
              <a:t>Tropospheric</a:t>
            </a:r>
            <a:r>
              <a:rPr lang="en-GB" sz="1200" b="1" dirty="0" smtClean="0"/>
              <a:t> emission.</a:t>
            </a:r>
            <a:r>
              <a:rPr lang="en-GB" sz="1200" dirty="0" smtClean="0"/>
              <a:t> Aircraft emit a substantial quantities of NOx whilst climbing to </a:t>
            </a:r>
            <a:r>
              <a:rPr lang="en-GB" sz="1200" dirty="0" err="1" smtClean="0"/>
              <a:t>tropopause</a:t>
            </a:r>
            <a:r>
              <a:rPr lang="en-GB" sz="1200" dirty="0" smtClean="0"/>
              <a:t> cruising altitude (about 12 km). This will contribute to surface pollution.</a:t>
            </a:r>
          </a:p>
          <a:p>
            <a:pPr lvl="1">
              <a:spcBef>
                <a:spcPts val="1200"/>
              </a:spcBef>
              <a:spcAft>
                <a:spcPts val="300"/>
              </a:spcAft>
              <a:buFont typeface="Symbol" pitchFamily="18" charset="2"/>
              <a:buChar char="·"/>
            </a:pPr>
            <a:r>
              <a:rPr lang="en-GB" sz="1200" b="1" dirty="0" err="1" smtClean="0"/>
              <a:t>Tropopause</a:t>
            </a:r>
            <a:r>
              <a:rPr lang="en-GB" sz="1200" b="1" dirty="0" smtClean="0"/>
              <a:t>/low stratosphere emission. </a:t>
            </a:r>
            <a:r>
              <a:rPr lang="en-GB" sz="1200" dirty="0" smtClean="0"/>
              <a:t>The high altitude emission of NOx and water vapour cause 2-3 times the global warming due to aviation CO2. Aviation may well become the dominant energy related greenhouse gas emitter for the UK over the coming decades.</a:t>
            </a:r>
          </a:p>
          <a:p>
            <a:pPr lvl="1">
              <a:spcBef>
                <a:spcPts val="1200"/>
              </a:spcBef>
              <a:spcAft>
                <a:spcPts val="300"/>
              </a:spcAft>
              <a:buFont typeface="Symbol" pitchFamily="18" charset="2"/>
              <a:buChar char="·"/>
            </a:pPr>
            <a:r>
              <a:rPr lang="en-GB" sz="1200" dirty="0" smtClean="0"/>
              <a:t>Of all the fossil fuels, kerosene is the most difficult to replace.</a:t>
            </a:r>
          </a:p>
          <a:p>
            <a:pPr lvl="1">
              <a:spcBef>
                <a:spcPts val="1200"/>
              </a:spcBef>
              <a:spcAft>
                <a:spcPts val="300"/>
              </a:spcAft>
              <a:buFont typeface="Symbol" pitchFamily="18" charset="2"/>
              <a:buNone/>
            </a:pPr>
            <a:r>
              <a:rPr lang="en-GB" sz="1200" dirty="0" smtClean="0"/>
              <a:t>Further information on this is given in the references.</a:t>
            </a:r>
          </a:p>
        </p:txBody>
      </p:sp>
      <p:sp>
        <p:nvSpPr>
          <p:cNvPr id="7" name="Content Placeholder 6"/>
          <p:cNvSpPr>
            <a:spLocks noGrp="1"/>
          </p:cNvSpPr>
          <p:nvPr>
            <p:ph sz="half" idx="2"/>
          </p:nvPr>
        </p:nvSpPr>
        <p:spPr/>
        <p:txBody>
          <a:bodyPr/>
          <a:lstStyle/>
          <a:p>
            <a:endParaRPr lang="en-GB"/>
          </a:p>
        </p:txBody>
      </p:sp>
      <p:sp>
        <p:nvSpPr>
          <p:cNvPr id="59394" name="Slide Number Placeholder 5"/>
          <p:cNvSpPr>
            <a:spLocks noGrp="1"/>
          </p:cNvSpPr>
          <p:nvPr>
            <p:ph type="sldNum" sz="quarter" idx="12"/>
          </p:nvPr>
        </p:nvSpPr>
        <p:spPr bwMode="auto">
          <a:prstGeom prst="rect">
            <a:avLst/>
          </a:prstGeom>
          <a:noFill/>
          <a:ln>
            <a:miter lim="800000"/>
            <a:headEnd/>
            <a:tailEnd/>
          </a:ln>
        </p:spPr>
        <p:txBody>
          <a:bodyPr/>
          <a:lstStyle/>
          <a:p>
            <a:pPr algn="ctr"/>
            <a:fld id="{FA20D372-249A-4A71-A2F5-6C66598E9D6F}" type="slidenum">
              <a:rPr lang="en-GB"/>
              <a:pPr algn="ctr"/>
              <a:t>42</a:t>
            </a:fld>
            <a:endParaRPr lang="en-GB"/>
          </a:p>
        </p:txBody>
      </p:sp>
      <p:pic>
        <p:nvPicPr>
          <p:cNvPr id="59397" name="Picture 4"/>
          <p:cNvPicPr>
            <a:picLocks noChangeAspect="1" noChangeArrowheads="1"/>
          </p:cNvPicPr>
          <p:nvPr/>
        </p:nvPicPr>
        <p:blipFill>
          <a:blip r:embed="rId3" cstate="print"/>
          <a:srcRect/>
          <a:stretch>
            <a:fillRect/>
          </a:stretch>
        </p:blipFill>
        <p:spPr bwMode="auto">
          <a:xfrm>
            <a:off x="4549580" y="2857496"/>
            <a:ext cx="4427733" cy="3221042"/>
          </a:xfrm>
          <a:prstGeom prst="rect">
            <a:avLst/>
          </a:prstGeom>
          <a:noFill/>
          <a:ln w="9525" algn="ctr">
            <a:noFill/>
            <a:miter lim="800000"/>
            <a:headEnd/>
            <a:tailEnd/>
          </a:ln>
        </p:spPr>
      </p:pic>
      <p:sp>
        <p:nvSpPr>
          <p:cNvPr id="59398" name="Rectangle 5"/>
          <p:cNvSpPr>
            <a:spLocks noChangeArrowheads="1"/>
          </p:cNvSpPr>
          <p:nvPr/>
        </p:nvSpPr>
        <p:spPr bwMode="auto">
          <a:xfrm>
            <a:off x="642910" y="1285860"/>
            <a:ext cx="8064500" cy="503237"/>
          </a:xfrm>
          <a:prstGeom prst="rect">
            <a:avLst/>
          </a:prstGeom>
          <a:noFill/>
          <a:ln w="9525">
            <a:noFill/>
            <a:miter lim="800000"/>
            <a:headEnd/>
            <a:tailEnd/>
          </a:ln>
        </p:spPr>
        <p:txBody>
          <a:bodyPr/>
          <a:lstStyle/>
          <a:p>
            <a:pPr marL="742950" lvl="1" indent="-285750">
              <a:lnSpc>
                <a:spcPct val="90000"/>
              </a:lnSpc>
              <a:spcBef>
                <a:spcPts val="1200"/>
              </a:spcBef>
              <a:spcAft>
                <a:spcPts val="300"/>
              </a:spcAft>
              <a:buFont typeface="Symbol" pitchFamily="18" charset="2"/>
              <a:buNone/>
            </a:pPr>
            <a:r>
              <a:rPr lang="en-GB" sz="1600" dirty="0"/>
              <a:t>International aviation and shipping should be included in GHG inventories because their GHG emissions will become very large fractions of total.</a:t>
            </a:r>
          </a:p>
        </p:txBody>
      </p:sp>
    </p:spTree>
    <p:extLst>
      <p:ext uri="{BB962C8B-B14F-4D97-AF65-F5344CB8AC3E}">
        <p14:creationId xmlns:p14="http://schemas.microsoft.com/office/powerpoint/2010/main" val="1183726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sz="1800" smtClean="0"/>
              <a:t>Conclusions: 1</a:t>
            </a:r>
          </a:p>
        </p:txBody>
      </p:sp>
      <p:sp>
        <p:nvSpPr>
          <p:cNvPr id="52228" name="Rectangle 3"/>
          <p:cNvSpPr>
            <a:spLocks noGrp="1" noChangeArrowheads="1"/>
          </p:cNvSpPr>
          <p:nvPr>
            <p:ph idx="1"/>
          </p:nvPr>
        </p:nvSpPr>
        <p:spPr/>
        <p:txBody>
          <a:bodyPr/>
          <a:lstStyle/>
          <a:p>
            <a:pPr>
              <a:buFontTx/>
              <a:buNone/>
            </a:pPr>
            <a:r>
              <a:rPr lang="en-GB" sz="1800" b="1" smtClean="0">
                <a:solidFill>
                  <a:srgbClr val="00B050"/>
                </a:solidFill>
              </a:rPr>
              <a:t>Demand</a:t>
            </a:r>
          </a:p>
          <a:p>
            <a:r>
              <a:rPr lang="en-GB" smtClean="0"/>
              <a:t>Large energy demand reduction feasible with technologies in all sectors, but smaller reductions in road freight transport, aviation and shipping.</a:t>
            </a:r>
          </a:p>
          <a:p>
            <a:r>
              <a:rPr lang="en-GB" smtClean="0"/>
              <a:t>Behavioural change very important, especially in car choice and use, and air travel.</a:t>
            </a:r>
          </a:p>
          <a:p>
            <a:endParaRPr lang="en-GB" smtClean="0"/>
          </a:p>
          <a:p>
            <a:pPr>
              <a:buFontTx/>
              <a:buNone/>
            </a:pPr>
            <a:r>
              <a:rPr lang="en-GB" sz="1800" b="1" smtClean="0">
                <a:solidFill>
                  <a:srgbClr val="FF0000"/>
                </a:solidFill>
              </a:rPr>
              <a:t>Supply</a:t>
            </a:r>
            <a:endParaRPr lang="en-GB" sz="1800" smtClean="0">
              <a:solidFill>
                <a:srgbClr val="FF0000"/>
              </a:solidFill>
            </a:endParaRPr>
          </a:p>
          <a:p>
            <a:pPr>
              <a:buFont typeface="Symbol" pitchFamily="18" charset="2"/>
              <a:buChar char="·"/>
            </a:pPr>
            <a:r>
              <a:rPr lang="en-GB" smtClean="0"/>
              <a:t>A shift from fossil fuel heating to solar and electric heat pumps</a:t>
            </a:r>
          </a:p>
          <a:p>
            <a:pPr>
              <a:buFont typeface="Symbol" pitchFamily="18" charset="2"/>
              <a:buChar char="·"/>
            </a:pPr>
            <a:r>
              <a:rPr lang="en-GB" smtClean="0"/>
              <a:t>A shift from fossil electricity generation to a mix of renewables</a:t>
            </a:r>
          </a:p>
          <a:p>
            <a:pPr>
              <a:buFont typeface="Symbol" pitchFamily="18" charset="2"/>
              <a:buChar char="·"/>
            </a:pPr>
            <a:r>
              <a:rPr lang="en-GB" smtClean="0"/>
              <a:t>Large renewable electricity potential and Europe might become a net exporter of electricity</a:t>
            </a:r>
          </a:p>
          <a:p>
            <a:pPr>
              <a:buFont typeface="Symbol" pitchFamily="18" charset="2"/>
              <a:buChar char="·"/>
            </a:pPr>
            <a:r>
              <a:rPr lang="en-GB" smtClean="0"/>
              <a:t>but remain a large importer of oil</a:t>
            </a:r>
          </a:p>
          <a:p>
            <a:pPr>
              <a:buFont typeface="Symbol" pitchFamily="18" charset="2"/>
              <a:buChar char="·"/>
            </a:pPr>
            <a:r>
              <a:rPr lang="en-GB" smtClean="0"/>
              <a:t>Renewable energy fraction difficult to define.</a:t>
            </a:r>
          </a:p>
          <a:p>
            <a:pPr>
              <a:buFont typeface="Symbol" pitchFamily="18" charset="2"/>
              <a:buChar char="·"/>
            </a:pPr>
            <a:endParaRPr lang="en-GB" smtClean="0"/>
          </a:p>
          <a:p>
            <a:pPr>
              <a:buFont typeface="Symbol" pitchFamily="18" charset="2"/>
              <a:buChar char="·"/>
            </a:pPr>
            <a:r>
              <a:rPr lang="en-GB" smtClean="0"/>
              <a:t>Main problem is replacing fossil liquid transport fuels, especially for aircraft and ships</a:t>
            </a:r>
          </a:p>
          <a:p>
            <a:pPr>
              <a:buFont typeface="Symbol" pitchFamily="18" charset="2"/>
              <a:buChar char="·"/>
            </a:pPr>
            <a:endParaRPr lang="en-GB" smtClean="0"/>
          </a:p>
          <a:p>
            <a:pPr>
              <a:buFont typeface="Symbol" pitchFamily="18" charset="2"/>
              <a:buChar char="·"/>
            </a:pPr>
            <a:endParaRPr lang="en-GB" smtClean="0"/>
          </a:p>
          <a:p>
            <a:endParaRPr lang="en-GB" smtClean="0"/>
          </a:p>
        </p:txBody>
      </p:sp>
      <p:sp>
        <p:nvSpPr>
          <p:cNvPr id="52226" name="Slide Number Placeholder 5"/>
          <p:cNvSpPr>
            <a:spLocks noGrp="1"/>
          </p:cNvSpPr>
          <p:nvPr>
            <p:ph type="sldNum" sz="quarter" idx="12"/>
          </p:nvPr>
        </p:nvSpPr>
        <p:spPr>
          <a:noFill/>
        </p:spPr>
        <p:txBody>
          <a:bodyPr/>
          <a:lstStyle/>
          <a:p>
            <a:fld id="{7BEE741E-A1DA-46ED-A5EC-B0C784BE61EA}" type="slidenum">
              <a:rPr lang="en-GB" smtClean="0"/>
              <a:pPr/>
              <a:t>43</a:t>
            </a:fld>
            <a:endParaRPr lang="en-GB" smtClean="0"/>
          </a:p>
        </p:txBody>
      </p:sp>
    </p:spTree>
    <p:extLst>
      <p:ext uri="{BB962C8B-B14F-4D97-AF65-F5344CB8AC3E}">
        <p14:creationId xmlns:p14="http://schemas.microsoft.com/office/powerpoint/2010/main" val="2252737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GB" sz="1800" smtClean="0"/>
              <a:t>Conclusions: 2</a:t>
            </a:r>
          </a:p>
        </p:txBody>
      </p:sp>
      <p:sp>
        <p:nvSpPr>
          <p:cNvPr id="53252" name="Rectangle 3"/>
          <p:cNvSpPr>
            <a:spLocks noGrp="1" noChangeArrowheads="1"/>
          </p:cNvSpPr>
          <p:nvPr>
            <p:ph idx="1"/>
          </p:nvPr>
        </p:nvSpPr>
        <p:spPr>
          <a:xfrm>
            <a:off x="395536" y="2924944"/>
            <a:ext cx="8136904" cy="3024336"/>
          </a:xfrm>
        </p:spPr>
        <p:txBody>
          <a:bodyPr/>
          <a:lstStyle/>
          <a:p>
            <a:pPr>
              <a:buFont typeface="Symbol" pitchFamily="18" charset="2"/>
              <a:buChar char="·"/>
            </a:pPr>
            <a:r>
              <a:rPr lang="en-GB" sz="1800" dirty="0" smtClean="0"/>
              <a:t>Large CO</a:t>
            </a:r>
            <a:r>
              <a:rPr lang="en-GB" sz="1800" baseline="-25000" dirty="0" smtClean="0"/>
              <a:t>2</a:t>
            </a:r>
            <a:r>
              <a:rPr lang="en-GB" sz="1800" dirty="0" smtClean="0"/>
              <a:t> reductions possible</a:t>
            </a:r>
          </a:p>
          <a:p>
            <a:pPr>
              <a:buFont typeface="Symbol" pitchFamily="18" charset="2"/>
              <a:buChar char="·"/>
            </a:pPr>
            <a:endParaRPr lang="en-GB" sz="1800" dirty="0" smtClean="0"/>
          </a:p>
          <a:p>
            <a:pPr>
              <a:buFont typeface="Symbol" pitchFamily="18" charset="2"/>
              <a:buChar char="·"/>
            </a:pPr>
            <a:r>
              <a:rPr lang="en-GB" sz="1800" dirty="0" smtClean="0"/>
              <a:t>Date and rate of introduction of measures critical.</a:t>
            </a:r>
          </a:p>
          <a:p>
            <a:pPr>
              <a:buFont typeface="Symbol" pitchFamily="18" charset="2"/>
              <a:buChar char="·"/>
            </a:pPr>
            <a:endParaRPr lang="en-GB" sz="1800" dirty="0" smtClean="0"/>
          </a:p>
          <a:p>
            <a:pPr>
              <a:buFont typeface="Symbol" pitchFamily="18" charset="2"/>
              <a:buChar char="·"/>
            </a:pPr>
            <a:r>
              <a:rPr lang="en-GB" sz="1800" dirty="0" smtClean="0"/>
              <a:t>Low carbon scenarios have a lower total and air pollution control cost than high carbon scenarios</a:t>
            </a:r>
          </a:p>
          <a:p>
            <a:pPr>
              <a:buFont typeface="Symbol" pitchFamily="18" charset="2"/>
              <a:buChar char="·"/>
            </a:pPr>
            <a:endParaRPr lang="en-GB" sz="1800" dirty="0" smtClean="0"/>
          </a:p>
          <a:p>
            <a:pPr>
              <a:buFont typeface="Symbol" pitchFamily="18" charset="2"/>
              <a:buChar char="·"/>
            </a:pPr>
            <a:r>
              <a:rPr lang="en-GB" sz="1800" dirty="0" smtClean="0"/>
              <a:t>Demand reduction and renewables address all problems simultaneously </a:t>
            </a:r>
          </a:p>
          <a:p>
            <a:pPr>
              <a:buFont typeface="Symbol" pitchFamily="18" charset="2"/>
              <a:buChar char="·"/>
            </a:pPr>
            <a:endParaRPr lang="en-GB" sz="1800" dirty="0" smtClean="0"/>
          </a:p>
          <a:p>
            <a:pPr>
              <a:buFont typeface="Symbol" pitchFamily="18" charset="2"/>
              <a:buChar char="·"/>
            </a:pPr>
            <a:endParaRPr lang="en-GB" sz="1800" dirty="0" smtClean="0"/>
          </a:p>
          <a:p>
            <a:endParaRPr lang="en-GB" sz="1800" dirty="0" smtClean="0"/>
          </a:p>
        </p:txBody>
      </p:sp>
      <p:sp>
        <p:nvSpPr>
          <p:cNvPr id="53250" name="Slide Number Placeholder 5"/>
          <p:cNvSpPr>
            <a:spLocks noGrp="1"/>
          </p:cNvSpPr>
          <p:nvPr>
            <p:ph type="sldNum" sz="quarter" idx="12"/>
          </p:nvPr>
        </p:nvSpPr>
        <p:spPr>
          <a:noFill/>
        </p:spPr>
        <p:txBody>
          <a:bodyPr/>
          <a:lstStyle/>
          <a:p>
            <a:fld id="{3D95282C-CBD4-423C-BD87-6CCF6CE6ED23}" type="slidenum">
              <a:rPr lang="en-GB" smtClean="0"/>
              <a:pPr/>
              <a:t>44</a:t>
            </a:fld>
            <a:endParaRPr lang="en-GB" smtClean="0"/>
          </a:p>
        </p:txBody>
      </p:sp>
      <p:pic>
        <p:nvPicPr>
          <p:cNvPr id="6" name="Picture 5"/>
          <p:cNvPicPr>
            <a:picLocks noChangeAspect="1" noChangeArrowheads="1"/>
          </p:cNvPicPr>
          <p:nvPr/>
        </p:nvPicPr>
        <p:blipFill>
          <a:blip r:embed="rId3" cstate="print"/>
          <a:srcRect/>
          <a:stretch>
            <a:fillRect/>
          </a:stretch>
        </p:blipFill>
        <p:spPr bwMode="auto">
          <a:xfrm>
            <a:off x="5580112" y="620688"/>
            <a:ext cx="4794896" cy="4483651"/>
          </a:xfrm>
          <a:prstGeom prst="rect">
            <a:avLst/>
          </a:prstGeom>
          <a:noFill/>
          <a:ln w="9525">
            <a:noFill/>
            <a:miter lim="800000"/>
            <a:headEnd/>
            <a:tailEnd/>
          </a:ln>
        </p:spPr>
      </p:pic>
    </p:spTree>
    <p:extLst>
      <p:ext uri="{BB962C8B-B14F-4D97-AF65-F5344CB8AC3E}">
        <p14:creationId xmlns:p14="http://schemas.microsoft.com/office/powerpoint/2010/main" val="1430569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GB" smtClean="0"/>
              <a:t>Detailed spatio-temporal modelling</a:t>
            </a:r>
          </a:p>
        </p:txBody>
      </p:sp>
      <p:sp>
        <p:nvSpPr>
          <p:cNvPr id="6" name="Content Placeholder 5"/>
          <p:cNvSpPr>
            <a:spLocks noGrp="1"/>
          </p:cNvSpPr>
          <p:nvPr>
            <p:ph idx="1"/>
          </p:nvPr>
        </p:nvSpPr>
        <p:spPr/>
        <p:txBody>
          <a:bodyPr/>
          <a:lstStyle/>
          <a:p>
            <a:endParaRPr lang="en-GB"/>
          </a:p>
        </p:txBody>
      </p:sp>
      <p:sp>
        <p:nvSpPr>
          <p:cNvPr id="45058" name="Slide Number Placeholder 5"/>
          <p:cNvSpPr>
            <a:spLocks noGrp="1"/>
          </p:cNvSpPr>
          <p:nvPr>
            <p:ph type="sldNum" sz="quarter" idx="12"/>
          </p:nvPr>
        </p:nvSpPr>
        <p:spPr>
          <a:noFill/>
        </p:spPr>
        <p:txBody>
          <a:bodyPr/>
          <a:lstStyle/>
          <a:p>
            <a:fld id="{66C2C128-90FE-4C19-8BBA-1ECECF18CF79}" type="slidenum">
              <a:rPr lang="en-GB" smtClean="0"/>
              <a:pPr/>
              <a:t>45</a:t>
            </a:fld>
            <a:endParaRPr lang="en-GB" smtClean="0"/>
          </a:p>
        </p:txBody>
      </p:sp>
      <p:sp>
        <p:nvSpPr>
          <p:cNvPr id="45061" name="Rectangle 3"/>
          <p:cNvSpPr txBox="1">
            <a:spLocks noChangeArrowheads="1"/>
          </p:cNvSpPr>
          <p:nvPr/>
        </p:nvSpPr>
        <p:spPr bwMode="auto">
          <a:xfrm>
            <a:off x="571500" y="1714500"/>
            <a:ext cx="7643813" cy="4464050"/>
          </a:xfrm>
          <a:prstGeom prst="rect">
            <a:avLst/>
          </a:prstGeom>
          <a:solidFill>
            <a:schemeClr val="bg1"/>
          </a:solidFill>
          <a:ln w="9525">
            <a:noFill/>
            <a:miter lim="800000"/>
            <a:headEnd/>
            <a:tailEnd/>
          </a:ln>
        </p:spPr>
        <p:txBody>
          <a:bodyPr/>
          <a:lstStyle/>
          <a:p>
            <a:pPr marL="742950" lvl="1" indent="-285750" eaLnBrk="0" hangingPunct="0">
              <a:spcBef>
                <a:spcPts val="1200"/>
              </a:spcBef>
              <a:spcAft>
                <a:spcPts val="300"/>
              </a:spcAft>
            </a:pPr>
            <a:r>
              <a:rPr lang="en-GB"/>
              <a:t>Energy scenarios have annual energy flows. </a:t>
            </a:r>
          </a:p>
          <a:p>
            <a:pPr marL="742950" lvl="1" indent="-285750" eaLnBrk="0" hangingPunct="0">
              <a:spcBef>
                <a:spcPts val="1200"/>
              </a:spcBef>
              <a:spcAft>
                <a:spcPts val="300"/>
              </a:spcAft>
            </a:pPr>
            <a:endParaRPr lang="en-GB"/>
          </a:p>
          <a:p>
            <a:pPr marL="742950" lvl="1" indent="-285750" eaLnBrk="0" hangingPunct="0">
              <a:spcBef>
                <a:spcPts val="1200"/>
              </a:spcBef>
              <a:spcAft>
                <a:spcPts val="300"/>
              </a:spcAft>
            </a:pPr>
            <a:r>
              <a:rPr lang="en-GB"/>
              <a:t>Will the energy systems work:</a:t>
            </a:r>
          </a:p>
          <a:p>
            <a:pPr marL="742950" lvl="1" indent="-285750" eaLnBrk="0" hangingPunct="0">
              <a:spcBef>
                <a:spcPts val="1200"/>
              </a:spcBef>
              <a:spcAft>
                <a:spcPts val="300"/>
              </a:spcAft>
            </a:pPr>
            <a:r>
              <a:rPr lang="en-GB" b="1"/>
              <a:t>Temporally</a:t>
            </a:r>
            <a:r>
              <a:rPr lang="en-GB"/>
              <a:t>: hour by hour, day by day and month by month?</a:t>
            </a:r>
          </a:p>
          <a:p>
            <a:pPr marL="742950" lvl="1" indent="-285750" eaLnBrk="0" hangingPunct="0">
              <a:spcBef>
                <a:spcPts val="1200"/>
              </a:spcBef>
              <a:spcAft>
                <a:spcPts val="300"/>
              </a:spcAft>
            </a:pPr>
            <a:r>
              <a:rPr lang="en-GB" b="1"/>
              <a:t>Spatially</a:t>
            </a:r>
            <a:r>
              <a:rPr lang="en-GB"/>
              <a:t>: what are the requirements for distributing energy spatially?</a:t>
            </a:r>
          </a:p>
          <a:p>
            <a:pPr marL="742950" lvl="1" indent="-285750" eaLnBrk="0" hangingPunct="0">
              <a:spcBef>
                <a:spcPts val="1200"/>
              </a:spcBef>
              <a:spcAft>
                <a:spcPts val="300"/>
              </a:spcAft>
            </a:pPr>
            <a:endParaRPr lang="en-GB"/>
          </a:p>
        </p:txBody>
      </p:sp>
    </p:spTree>
    <p:extLst>
      <p:ext uri="{BB962C8B-B14F-4D97-AF65-F5344CB8AC3E}">
        <p14:creationId xmlns:p14="http://schemas.microsoft.com/office/powerpoint/2010/main" val="305768230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41729987-C989-49CE-A9E1-B7865EED786E}" type="slidenum">
              <a:rPr lang="en-US"/>
              <a:pPr/>
              <a:t>46</a:t>
            </a:fld>
            <a:endParaRPr lang="en-US"/>
          </a:p>
        </p:txBody>
      </p:sp>
      <p:sp>
        <p:nvSpPr>
          <p:cNvPr id="21507" name="Rectangle 2"/>
          <p:cNvSpPr>
            <a:spLocks noGrp="1" noChangeArrowheads="1"/>
          </p:cNvSpPr>
          <p:nvPr>
            <p:ph type="title"/>
          </p:nvPr>
        </p:nvSpPr>
        <p:spPr>
          <a:xfrm>
            <a:off x="323850" y="836613"/>
            <a:ext cx="1944688" cy="1449387"/>
          </a:xfrm>
        </p:spPr>
        <p:txBody>
          <a:bodyPr/>
          <a:lstStyle/>
          <a:p>
            <a:pPr algn="l" eaLnBrk="1" hangingPunct="1"/>
            <a:r>
              <a:rPr lang="en-US" smtClean="0"/>
              <a:t>Building dynamics</a:t>
            </a:r>
            <a:br>
              <a:rPr lang="en-US" smtClean="0"/>
            </a:br>
            <a:r>
              <a:rPr lang="en-US" smtClean="0"/>
              <a:t/>
            </a:r>
            <a:br>
              <a:rPr lang="en-US" smtClean="0"/>
            </a:br>
            <a:r>
              <a:rPr lang="en-US" smtClean="0"/>
              <a:t/>
            </a:r>
            <a:br>
              <a:rPr lang="en-US" smtClean="0"/>
            </a:br>
            <a:endParaRPr lang="en-US" smtClean="0"/>
          </a:p>
        </p:txBody>
      </p:sp>
      <p:pic>
        <p:nvPicPr>
          <p:cNvPr id="21508" name="Picture 6" descr="BuildSim"/>
          <p:cNvPicPr>
            <a:picLocks noChangeAspect="1" noChangeArrowheads="1" noCrop="1"/>
          </p:cNvPicPr>
          <p:nvPr/>
        </p:nvPicPr>
        <p:blipFill>
          <a:blip r:embed="rId3" cstate="print"/>
          <a:srcRect/>
          <a:stretch>
            <a:fillRect/>
          </a:stretch>
        </p:blipFill>
        <p:spPr bwMode="auto">
          <a:xfrm>
            <a:off x="3071813" y="1500188"/>
            <a:ext cx="5908675" cy="5154612"/>
          </a:xfrm>
          <a:prstGeom prst="rect">
            <a:avLst/>
          </a:prstGeom>
          <a:noFill/>
          <a:ln w="9525">
            <a:noFill/>
            <a:miter lim="800000"/>
            <a:headEnd/>
            <a:tailEnd/>
          </a:ln>
        </p:spPr>
      </p:pic>
      <p:sp>
        <p:nvSpPr>
          <p:cNvPr id="21509" name="Rectangle 2"/>
          <p:cNvSpPr txBox="1">
            <a:spLocks noChangeArrowheads="1"/>
          </p:cNvSpPr>
          <p:nvPr/>
        </p:nvSpPr>
        <p:spPr bwMode="auto">
          <a:xfrm>
            <a:off x="285750" y="1428750"/>
            <a:ext cx="2571750" cy="3600450"/>
          </a:xfrm>
          <a:prstGeom prst="rect">
            <a:avLst/>
          </a:prstGeom>
          <a:noFill/>
          <a:ln w="9525">
            <a:noFill/>
            <a:miter lim="800000"/>
            <a:headEnd/>
            <a:tailEnd/>
          </a:ln>
        </p:spPr>
        <p:txBody>
          <a:bodyPr anchor="ctr"/>
          <a:lstStyle/>
          <a:p>
            <a:endParaRPr lang="en-US">
              <a:solidFill>
                <a:schemeClr val="tx2"/>
              </a:solidFill>
            </a:endParaRPr>
          </a:p>
          <a:p>
            <a:r>
              <a:rPr lang="en-US">
                <a:solidFill>
                  <a:schemeClr val="tx2"/>
                </a:solidFill>
              </a:rPr>
              <a:t>Weather and</a:t>
            </a:r>
          </a:p>
          <a:p>
            <a:r>
              <a:rPr lang="en-US">
                <a:solidFill>
                  <a:schemeClr val="tx2"/>
                </a:solidFill>
              </a:rPr>
              <a:t>Occupancy, over hours and months, drive:</a:t>
            </a:r>
          </a:p>
          <a:p>
            <a:endParaRPr lang="en-US">
              <a:solidFill>
                <a:schemeClr val="tx2"/>
              </a:solidFill>
            </a:endParaRPr>
          </a:p>
          <a:p>
            <a:pPr>
              <a:buFont typeface="Arial" pitchFamily="34" charset="0"/>
              <a:buChar char="•"/>
            </a:pPr>
            <a:r>
              <a:rPr lang="en-US">
                <a:solidFill>
                  <a:schemeClr val="tx2"/>
                </a:solidFill>
              </a:rPr>
              <a:t> ventilation</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energy flows</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pollution</a:t>
            </a:r>
          </a:p>
          <a:p>
            <a:pPr>
              <a:buFont typeface="Arial" pitchFamily="34" charset="0"/>
              <a:buChar char="•"/>
            </a:pPr>
            <a:endParaRPr lang="en-US">
              <a:solidFill>
                <a:schemeClr val="tx2"/>
              </a:solidFill>
            </a:endParaRPr>
          </a:p>
          <a:p>
            <a:pPr>
              <a:buFont typeface="Arial" pitchFamily="34" charset="0"/>
              <a:buChar char="•"/>
            </a:pPr>
            <a:r>
              <a:rPr lang="en-US">
                <a:solidFill>
                  <a:schemeClr val="tx2"/>
                </a:solidFill>
              </a:rPr>
              <a:t> personal exposure</a:t>
            </a:r>
          </a:p>
        </p:txBody>
      </p:sp>
      <p:sp>
        <p:nvSpPr>
          <p:cNvPr id="9" name="Rectangle 2"/>
          <p:cNvSpPr txBox="1">
            <a:spLocks noChangeArrowheads="1"/>
          </p:cNvSpPr>
          <p:nvPr/>
        </p:nvSpPr>
        <p:spPr bwMode="auto">
          <a:xfrm>
            <a:off x="3000375" y="928688"/>
            <a:ext cx="4071938" cy="357187"/>
          </a:xfrm>
          <a:prstGeom prst="rect">
            <a:avLst/>
          </a:prstGeom>
          <a:noFill/>
          <a:ln w="9525">
            <a:noFill/>
            <a:miter lim="800000"/>
            <a:headEnd/>
            <a:tailEnd/>
          </a:ln>
        </p:spPr>
        <p:txBody>
          <a:bodyPr anchor="ctr"/>
          <a:lstStyle/>
          <a:p>
            <a:pPr>
              <a:defRPr/>
            </a:pPr>
            <a:r>
              <a:rPr lang="en-US" kern="0" dirty="0">
                <a:solidFill>
                  <a:srgbClr val="FF0000"/>
                </a:solidFill>
                <a:latin typeface="+mj-lt"/>
                <a:ea typeface="+mj-ea"/>
                <a:cs typeface="+mj-cs"/>
              </a:rPr>
              <a:t>Wait for animation to run</a:t>
            </a:r>
          </a:p>
        </p:txBody>
      </p:sp>
    </p:spTree>
    <p:extLst>
      <p:ext uri="{BB962C8B-B14F-4D97-AF65-F5344CB8AC3E}">
        <p14:creationId xmlns:p14="http://schemas.microsoft.com/office/powerpoint/2010/main" val="3845814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5443AF-1B55-4676-B050-81645DA3D070}" type="slidenum">
              <a:rPr lang="en-US" smtClean="0"/>
              <a:pPr eaLnBrk="1" hangingPunct="1"/>
              <a:t>47</a:t>
            </a:fld>
            <a:endParaRPr lang="en-US" smtClean="0"/>
          </a:p>
        </p:txBody>
      </p:sp>
      <p:sp>
        <p:nvSpPr>
          <p:cNvPr id="43011" name="Title 2"/>
          <p:cNvSpPr txBox="1">
            <a:spLocks/>
          </p:cNvSpPr>
          <p:nvPr/>
        </p:nvSpPr>
        <p:spPr bwMode="auto">
          <a:xfrm>
            <a:off x="207963" y="492125"/>
            <a:ext cx="84899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GB" b="1">
                <a:solidFill>
                  <a:schemeClr val="tx2"/>
                </a:solidFill>
              </a:rPr>
              <a:t>Heat development – strategic issues</a:t>
            </a:r>
            <a:endParaRPr lang="en-GB" sz="1400" b="1">
              <a:solidFill>
                <a:schemeClr val="tx2"/>
              </a:solidFill>
            </a:endParaRPr>
          </a:p>
          <a:p>
            <a:endParaRPr lang="en-GB" sz="1400" b="1">
              <a:solidFill>
                <a:schemeClr val="tx2"/>
              </a:solidFill>
            </a:endParaRPr>
          </a:p>
        </p:txBody>
      </p:sp>
      <p:sp>
        <p:nvSpPr>
          <p:cNvPr id="43012" name="Rectangle 1"/>
          <p:cNvSpPr>
            <a:spLocks noChangeArrowheads="1"/>
          </p:cNvSpPr>
          <p:nvPr/>
        </p:nvSpPr>
        <p:spPr bwMode="auto">
          <a:xfrm>
            <a:off x="323850" y="1125538"/>
            <a:ext cx="8712200" cy="5262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t>Long development time so need to consider several decades. </a:t>
            </a:r>
          </a:p>
          <a:p>
            <a:endParaRPr lang="en-GB" sz="1600"/>
          </a:p>
          <a:p>
            <a:r>
              <a:rPr lang="en-GB" sz="1600"/>
              <a:t>Given socioeconomic development and efficiency improvements, what is the ‘end state’ for:</a:t>
            </a:r>
          </a:p>
          <a:p>
            <a:r>
              <a:rPr lang="en-GB" sz="1600" b="1"/>
              <a:t>Heat demands </a:t>
            </a:r>
            <a:r>
              <a:rPr lang="en-GB" sz="1600"/>
              <a:t>in terms of:</a:t>
            </a:r>
          </a:p>
          <a:p>
            <a:pPr>
              <a:buFont typeface="Arial" charset="0"/>
              <a:buChar char="•"/>
            </a:pPr>
            <a:r>
              <a:rPr lang="en-GB" sz="1600"/>
              <a:t> quantity</a:t>
            </a:r>
          </a:p>
          <a:p>
            <a:pPr>
              <a:buFont typeface="Arial" charset="0"/>
              <a:buChar char="•"/>
            </a:pPr>
            <a:r>
              <a:rPr lang="en-GB" sz="1600"/>
              <a:t> temperature</a:t>
            </a:r>
          </a:p>
          <a:p>
            <a:pPr>
              <a:buFont typeface="Arial" charset="0"/>
              <a:buChar char="•"/>
            </a:pPr>
            <a:r>
              <a:rPr lang="en-GB" sz="1600"/>
              <a:t> space</a:t>
            </a:r>
          </a:p>
          <a:p>
            <a:pPr>
              <a:buFont typeface="Arial" charset="0"/>
              <a:buChar char="•"/>
            </a:pPr>
            <a:r>
              <a:rPr lang="en-GB" sz="1600"/>
              <a:t> time</a:t>
            </a:r>
          </a:p>
          <a:p>
            <a:endParaRPr lang="en-GB" sz="1600"/>
          </a:p>
          <a:p>
            <a:r>
              <a:rPr lang="en-GB" sz="1600" b="1"/>
              <a:t>Heat loads:</a:t>
            </a:r>
          </a:p>
          <a:p>
            <a:pPr>
              <a:buFont typeface="Arial" charset="0"/>
              <a:buChar char="•"/>
            </a:pPr>
            <a:r>
              <a:rPr lang="en-GB" sz="1600"/>
              <a:t> Buildings – HW, space</a:t>
            </a:r>
          </a:p>
          <a:p>
            <a:pPr>
              <a:buFont typeface="Arial" charset="0"/>
              <a:buChar char="•"/>
            </a:pPr>
            <a:r>
              <a:rPr lang="en-GB" sz="1600"/>
              <a:t> Industry – process heat</a:t>
            </a:r>
          </a:p>
          <a:p>
            <a:pPr>
              <a:buFont typeface="Arial" charset="0"/>
              <a:buChar char="•"/>
            </a:pPr>
            <a:r>
              <a:rPr lang="en-GB" sz="1600"/>
              <a:t> Fuel synthesis – HT heat</a:t>
            </a:r>
          </a:p>
          <a:p>
            <a:endParaRPr lang="en-GB" sz="1600"/>
          </a:p>
          <a:p>
            <a:r>
              <a:rPr lang="en-GB" sz="1600" b="1"/>
              <a:t>Heat supply:</a:t>
            </a:r>
          </a:p>
          <a:p>
            <a:pPr>
              <a:buFont typeface="Arial" charset="0"/>
              <a:buChar char="•"/>
            </a:pPr>
            <a:r>
              <a:rPr lang="en-GB" sz="1600"/>
              <a:t> Electric heat pumps</a:t>
            </a:r>
          </a:p>
          <a:p>
            <a:pPr>
              <a:buFont typeface="Arial" charset="0"/>
              <a:buChar char="•"/>
            </a:pPr>
            <a:r>
              <a:rPr lang="en-GB" sz="1600"/>
              <a:t> Biomass – availability and spatial distribution</a:t>
            </a:r>
          </a:p>
          <a:p>
            <a:pPr marL="742950" lvl="1" indent="-285750">
              <a:buFont typeface="Arial" charset="0"/>
              <a:buChar char="•"/>
            </a:pPr>
            <a:r>
              <a:rPr lang="en-GB" sz="1600"/>
              <a:t>fuel synthesis (ammonia, hydrocarbons, hydrogen and processing</a:t>
            </a:r>
          </a:p>
          <a:p>
            <a:pPr>
              <a:buFont typeface="Arial" charset="0"/>
              <a:buChar char="•"/>
            </a:pPr>
            <a:r>
              <a:rPr lang="en-GB" sz="1600"/>
              <a:t> Solar, geothermal</a:t>
            </a:r>
          </a:p>
          <a:p>
            <a:pPr>
              <a:buFont typeface="Arial" charset="0"/>
              <a:buChar char="•"/>
            </a:pPr>
            <a:r>
              <a:rPr lang="en-GB" sz="1600"/>
              <a:t> Waste heat</a:t>
            </a:r>
          </a:p>
          <a:p>
            <a:pPr marL="742950" lvl="1" indent="-285750">
              <a:buFont typeface="Arial" charset="0"/>
              <a:buChar char="•"/>
            </a:pPr>
            <a:r>
              <a:rPr lang="en-GB" sz="1600"/>
              <a:t>industry</a:t>
            </a:r>
          </a:p>
        </p:txBody>
      </p:sp>
    </p:spTree>
    <p:extLst>
      <p:ext uri="{BB962C8B-B14F-4D97-AF65-F5344CB8AC3E}">
        <p14:creationId xmlns:p14="http://schemas.microsoft.com/office/powerpoint/2010/main" val="1032477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620713"/>
            <a:ext cx="80645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2"/>
          <p:cNvSpPr>
            <a:spLocks noGrp="1"/>
          </p:cNvSpPr>
          <p:nvPr>
            <p:ph type="title"/>
          </p:nvPr>
        </p:nvSpPr>
        <p:spPr>
          <a:xfrm>
            <a:off x="0" y="2348880"/>
            <a:ext cx="2411760" cy="3744118"/>
          </a:xfrm>
        </p:spPr>
        <p:txBody>
          <a:bodyPr/>
          <a:lstStyle/>
          <a:p>
            <a:r>
              <a:rPr lang="en-GB" b="1" dirty="0" smtClean="0"/>
              <a:t>Dwellings; </a:t>
            </a:r>
            <a:br>
              <a:rPr lang="en-GB" b="1" dirty="0" smtClean="0"/>
            </a:br>
            <a:r>
              <a:rPr lang="en-GB" b="1" dirty="0" smtClean="0"/>
              <a:t>two archetypes</a:t>
            </a:r>
            <a:br>
              <a:rPr lang="en-GB" b="1" dirty="0" smtClean="0"/>
            </a:br>
            <a:r>
              <a:rPr lang="en-GB" dirty="0" smtClean="0"/>
              <a:t/>
            </a:r>
            <a:br>
              <a:rPr lang="en-GB" dirty="0" smtClean="0"/>
            </a:br>
            <a:r>
              <a:rPr lang="en-GB" dirty="0" smtClean="0"/>
              <a:t/>
            </a:r>
            <a:br>
              <a:rPr lang="en-GB" dirty="0" smtClean="0"/>
            </a:br>
            <a:r>
              <a:rPr lang="en-GB" b="1" dirty="0" smtClean="0"/>
              <a:t>Heat pump</a:t>
            </a:r>
            <a:br>
              <a:rPr lang="en-GB" b="1" dirty="0" smtClean="0"/>
            </a:br>
            <a:r>
              <a:rPr lang="en-GB" dirty="0" smtClean="0">
                <a:solidFill>
                  <a:srgbClr val="FF0000"/>
                </a:solidFill>
              </a:rPr>
              <a:t>single source</a:t>
            </a:r>
            <a:br>
              <a:rPr lang="en-GB" dirty="0" smtClean="0">
                <a:solidFill>
                  <a:srgbClr val="FF0000"/>
                </a:solidFill>
              </a:rPr>
            </a:br>
            <a:r>
              <a:rPr lang="en-GB" dirty="0" smtClean="0">
                <a:solidFill>
                  <a:srgbClr val="FF0000"/>
                </a:solidFill>
              </a:rPr>
              <a:t>peaks</a:t>
            </a:r>
            <a:br>
              <a:rPr lang="en-GB" dirty="0" smtClean="0">
                <a:solidFill>
                  <a:srgbClr val="FF0000"/>
                </a:solidFill>
              </a:rPr>
            </a:br>
            <a:r>
              <a:rPr lang="en-GB" dirty="0" smtClean="0">
                <a:solidFill>
                  <a:srgbClr val="FF0000"/>
                </a:solidFill>
              </a:rPr>
              <a:t>little storage</a:t>
            </a: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District </a:t>
            </a:r>
            <a:r>
              <a:rPr lang="en-GB" b="1" dirty="0" smtClean="0"/>
              <a:t>heat</a:t>
            </a:r>
            <a:br>
              <a:rPr lang="en-GB" b="1" dirty="0" smtClean="0"/>
            </a:br>
            <a:r>
              <a:rPr lang="en-GB" dirty="0" smtClean="0">
                <a:solidFill>
                  <a:srgbClr val="00B050"/>
                </a:solidFill>
              </a:rPr>
              <a:t>diversity</a:t>
            </a:r>
            <a:br>
              <a:rPr lang="en-GB" dirty="0" smtClean="0">
                <a:solidFill>
                  <a:srgbClr val="00B050"/>
                </a:solidFill>
              </a:rPr>
            </a:br>
            <a:r>
              <a:rPr lang="en-GB" dirty="0" smtClean="0">
                <a:solidFill>
                  <a:srgbClr val="00B050"/>
                </a:solidFill>
              </a:rPr>
              <a:t>multiple inputs</a:t>
            </a:r>
            <a:br>
              <a:rPr lang="en-GB" dirty="0" smtClean="0">
                <a:solidFill>
                  <a:srgbClr val="00B050"/>
                </a:solidFill>
              </a:rPr>
            </a:br>
            <a:r>
              <a:rPr lang="en-GB" dirty="0" smtClean="0">
                <a:solidFill>
                  <a:srgbClr val="00B050"/>
                </a:solidFill>
              </a:rPr>
              <a:t>cheap storage</a:t>
            </a:r>
            <a:br>
              <a:rPr lang="en-GB" dirty="0" smtClean="0">
                <a:solidFill>
                  <a:srgbClr val="00B050"/>
                </a:solidFill>
              </a:rPr>
            </a:br>
            <a:r>
              <a:rPr lang="en-GB" dirty="0" smtClean="0">
                <a:solidFill>
                  <a:srgbClr val="00B050"/>
                </a:solidFill>
              </a:rPr>
              <a:t/>
            </a:r>
            <a:br>
              <a:rPr lang="en-GB" dirty="0" smtClean="0">
                <a:solidFill>
                  <a:srgbClr val="00B050"/>
                </a:solidFill>
              </a:rPr>
            </a:br>
            <a:r>
              <a:rPr lang="en-GB" dirty="0" smtClean="0">
                <a:solidFill>
                  <a:srgbClr val="FF0000"/>
                </a:solidFill>
              </a:rPr>
              <a:t>implementation</a:t>
            </a:r>
            <a:r>
              <a:rPr lang="en-GB" dirty="0" smtClean="0">
                <a:solidFill>
                  <a:srgbClr val="00B050"/>
                </a:solidFill>
              </a:rPr>
              <a:t/>
            </a:r>
            <a:br>
              <a:rPr lang="en-GB" dirty="0" smtClean="0">
                <a:solidFill>
                  <a:srgbClr val="00B050"/>
                </a:solidFill>
              </a:rPr>
            </a:br>
            <a:r>
              <a:rPr lang="en-GB" b="1" dirty="0" smtClean="0"/>
              <a:t/>
            </a:r>
            <a:br>
              <a:rPr lang="en-GB" b="1" dirty="0" smtClean="0"/>
            </a:br>
            <a:endParaRPr lang="en-GB" b="1" dirty="0" smtClean="0"/>
          </a:p>
        </p:txBody>
      </p:sp>
      <p:sp>
        <p:nvSpPr>
          <p:cNvPr id="4403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9147EFF-5893-4E17-A745-7890500E3312}" type="slidenum">
              <a:rPr lang="en-US" smtClean="0"/>
              <a:pPr eaLnBrk="1" hangingPunct="1"/>
              <a:t>48</a:t>
            </a:fld>
            <a:endParaRPr lang="en-US" smtClean="0"/>
          </a:p>
        </p:txBody>
      </p:sp>
      <p:pic>
        <p:nvPicPr>
          <p:cNvPr id="440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238" y="3860800"/>
            <a:ext cx="72247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786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r>
              <a:rPr lang="en-GB" smtClean="0"/>
              <a:t>Building dynamics : heating</a:t>
            </a:r>
            <a:br>
              <a:rPr lang="en-GB" smtClean="0"/>
            </a:br>
            <a:r>
              <a:rPr lang="en-GB" smtClean="0"/>
              <a:t/>
            </a:r>
            <a:br>
              <a:rPr lang="en-GB" smtClean="0"/>
            </a:br>
            <a:r>
              <a:rPr lang="en-GB" u="sng" smtClean="0"/>
              <a:t>Winter’s day</a:t>
            </a: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u="sng" smtClean="0"/>
              <a:t>Months 1,4,7</a:t>
            </a:r>
          </a:p>
        </p:txBody>
      </p:sp>
      <p:sp>
        <p:nvSpPr>
          <p:cNvPr id="4505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9C5F687E-97DB-4758-93AE-2550E457BA68}" type="slidenum">
              <a:rPr lang="en-US" smtClean="0"/>
              <a:pPr eaLnBrk="1" hangingPunct="1"/>
              <a:t>49</a:t>
            </a:fld>
            <a:endParaRPr lang="en-US" smtClean="0"/>
          </a:p>
        </p:txBody>
      </p:sp>
      <p:pic>
        <p:nvPicPr>
          <p:cNvPr id="450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404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365625"/>
            <a:ext cx="59404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96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323850" y="763588"/>
            <a:ext cx="8489950" cy="1009650"/>
          </a:xfrm>
        </p:spPr>
        <p:txBody>
          <a:bodyPr/>
          <a:lstStyle/>
          <a:p>
            <a:r>
              <a:rPr lang="en-GB" sz="2400" b="1" smtClean="0"/>
              <a:t>The whole system</a:t>
            </a:r>
            <a:r>
              <a:rPr lang="en-GB" sz="2400" b="1" smtClean="0">
                <a:solidFill>
                  <a:srgbClr val="FF3300"/>
                </a:solidFill>
              </a:rPr>
              <a:t> animated</a:t>
            </a:r>
            <a:r>
              <a:rPr lang="en-GB" sz="2400" b="1" smtClean="0"/>
              <a:t> </a:t>
            </a:r>
          </a:p>
        </p:txBody>
      </p:sp>
      <p:sp>
        <p:nvSpPr>
          <p:cNvPr id="39939" name="TextBox 4"/>
          <p:cNvSpPr txBox="1">
            <a:spLocks noChangeArrowheads="1"/>
          </p:cNvSpPr>
          <p:nvPr/>
        </p:nvSpPr>
        <p:spPr bwMode="auto">
          <a:xfrm>
            <a:off x="250825" y="1268413"/>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GB" sz="1600"/>
          </a:p>
          <a:p>
            <a:pPr eaLnBrk="1" hangingPunct="1"/>
            <a:endParaRPr lang="en-GB" sz="1600"/>
          </a:p>
          <a:p>
            <a:pPr eaLnBrk="1" hangingPunct="1"/>
            <a:endParaRPr lang="en-GB" sz="1600"/>
          </a:p>
          <a:p>
            <a:pPr eaLnBrk="1" hangingPunct="1">
              <a:buFont typeface="Arial" charset="0"/>
              <a:buChar char="•"/>
            </a:pPr>
            <a:endParaRPr lang="en-GB" sz="1600"/>
          </a:p>
          <a:p>
            <a:pPr eaLnBrk="1" hangingPunct="1">
              <a:buFont typeface="Arial" charset="0"/>
              <a:buChar char="•"/>
            </a:pPr>
            <a:endParaRPr lang="en-GB" sz="1600"/>
          </a:p>
          <a:p>
            <a:pPr eaLnBrk="1" hangingPunct="1">
              <a:buFont typeface="Arial" charset="0"/>
              <a:buChar char="•"/>
            </a:pPr>
            <a:endParaRPr lang="en-GB" sz="1600"/>
          </a:p>
        </p:txBody>
      </p:sp>
      <p:sp>
        <p:nvSpPr>
          <p:cNvPr id="39940"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28E0F400-9AA6-470D-A152-7EC6D6570EA7}" type="slidenum">
              <a:rPr lang="en-US" smtClean="0"/>
              <a:pPr eaLnBrk="1" hangingPunct="1"/>
              <a:t>5</a:t>
            </a:fld>
            <a:endParaRPr lang="en-US" smtClean="0"/>
          </a:p>
        </p:txBody>
      </p:sp>
      <p:pic>
        <p:nvPicPr>
          <p:cNvPr id="39941" name="Picture 3" descr="C:\Mark\Work\Energy\EnergyModels\DYNEMO\DynEMo Diag\DynEMo Dia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913" y="1484313"/>
            <a:ext cx="9223376"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140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GB" b="1" smtClean="0"/>
              <a:t>Building dynamics :</a:t>
            </a:r>
            <a:br>
              <a:rPr lang="en-GB" b="1" smtClean="0"/>
            </a:br>
            <a:r>
              <a:rPr lang="en-GB" b="1" smtClean="0"/>
              <a:t>solar heater</a:t>
            </a:r>
            <a:r>
              <a:rPr lang="en-GB" smtClean="0"/>
              <a:t/>
            </a:r>
            <a:br>
              <a:rPr lang="en-GB" smtClean="0"/>
            </a:br>
            <a:r>
              <a:rPr lang="en-GB" smtClean="0"/>
              <a:t/>
            </a:r>
            <a:br>
              <a:rPr lang="en-GB" smtClean="0"/>
            </a:br>
            <a:r>
              <a:rPr lang="en-GB" smtClean="0"/>
              <a:t/>
            </a:r>
            <a:br>
              <a:rPr lang="en-GB" smtClean="0"/>
            </a:br>
            <a:r>
              <a:rPr lang="en-GB" u="sng" smtClean="0"/>
              <a:t>Winter’s day</a:t>
            </a: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u="sng" smtClean="0"/>
              <a:t>Months 1,4,7</a:t>
            </a:r>
          </a:p>
        </p:txBody>
      </p:sp>
      <p:sp>
        <p:nvSpPr>
          <p:cNvPr id="4608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C772911-7957-44A9-93EF-B19B05BC3716}" type="slidenum">
              <a:rPr lang="en-US" smtClean="0"/>
              <a:pPr eaLnBrk="1" hangingPunct="1"/>
              <a:t>50</a:t>
            </a:fld>
            <a:endParaRPr lang="en-US" smtClean="0"/>
          </a:p>
        </p:txBody>
      </p:sp>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392238"/>
            <a:ext cx="6372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735388"/>
            <a:ext cx="63722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062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solidFill>
            <a:schemeClr val="bg1"/>
          </a:solidFill>
        </p:spPr>
        <p:txBody>
          <a:bodyPr/>
          <a:lstStyle/>
          <a:p>
            <a:pPr eaLnBrk="1" hangingPunct="1"/>
            <a:r>
              <a:rPr lang="en-GB" sz="1400" dirty="0" smtClean="0"/>
              <a:t>UK energy, space and time</a:t>
            </a:r>
            <a:r>
              <a:rPr lang="en-GB" sz="1400" dirty="0" smtClean="0">
                <a:solidFill>
                  <a:srgbClr val="3AAE4B"/>
                </a:solidFill>
              </a:rPr>
              <a:t> </a:t>
            </a:r>
            <a:r>
              <a:rPr lang="en-GB" sz="1400" dirty="0" smtClean="0"/>
              <a:t>: </a:t>
            </a:r>
            <a:r>
              <a:rPr lang="en-GB" sz="1400" dirty="0" smtClean="0">
                <a:solidFill>
                  <a:srgbClr val="FF3300"/>
                </a:solidFill>
              </a:rPr>
              <a:t>animated</a:t>
            </a:r>
          </a:p>
        </p:txBody>
      </p:sp>
      <p:sp>
        <p:nvSpPr>
          <p:cNvPr id="7" name="Content Placeholder 6"/>
          <p:cNvSpPr>
            <a:spLocks noGrp="1"/>
          </p:cNvSpPr>
          <p:nvPr>
            <p:ph idx="1"/>
          </p:nvPr>
        </p:nvSpPr>
        <p:spPr/>
        <p:txBody>
          <a:bodyPr/>
          <a:lstStyle/>
          <a:p>
            <a:endParaRPr lang="en-GB"/>
          </a:p>
        </p:txBody>
      </p:sp>
      <p:sp>
        <p:nvSpPr>
          <p:cNvPr id="21507" name="Slide Number Placeholder 3"/>
          <p:cNvSpPr>
            <a:spLocks noGrp="1"/>
          </p:cNvSpPr>
          <p:nvPr>
            <p:ph type="sldNum" sz="quarter" idx="12"/>
          </p:nvPr>
        </p:nvSpPr>
        <p:spPr bwMode="auto">
          <a:prstGeom prst="rect">
            <a:avLst/>
          </a:prstGeom>
          <a:noFill/>
          <a:ln>
            <a:miter lim="800000"/>
            <a:headEnd/>
            <a:tailEnd/>
          </a:ln>
        </p:spPr>
        <p:txBody>
          <a:bodyPr/>
          <a:lstStyle/>
          <a:p>
            <a:fld id="{78D7A44E-7C63-49CB-BAAA-56E2D21256A8}" type="slidenum">
              <a:rPr lang="en-GB"/>
              <a:pPr/>
              <a:t>51</a:t>
            </a:fld>
            <a:endParaRPr lang="en-GB"/>
          </a:p>
        </p:txBody>
      </p:sp>
      <p:pic>
        <p:nvPicPr>
          <p:cNvPr id="21508" name="Picture 4" descr="EST"/>
          <p:cNvPicPr>
            <a:picLocks noChangeAspect="1" noChangeArrowheads="1" noCrop="1"/>
          </p:cNvPicPr>
          <p:nvPr/>
        </p:nvPicPr>
        <p:blipFill>
          <a:blip r:embed="rId3" cstate="print"/>
          <a:srcRect/>
          <a:stretch>
            <a:fillRect/>
          </a:stretch>
        </p:blipFill>
        <p:spPr bwMode="auto">
          <a:xfrm>
            <a:off x="1071538" y="864341"/>
            <a:ext cx="7499348" cy="5811077"/>
          </a:xfrm>
          <a:prstGeom prst="rect">
            <a:avLst/>
          </a:prstGeom>
          <a:noFill/>
          <a:ln w="9525">
            <a:noFill/>
            <a:miter lim="800000"/>
            <a:headEnd/>
            <a:tailEnd/>
          </a:ln>
        </p:spPr>
      </p:pic>
    </p:spTree>
    <p:extLst>
      <p:ext uri="{BB962C8B-B14F-4D97-AF65-F5344CB8AC3E}">
        <p14:creationId xmlns:p14="http://schemas.microsoft.com/office/powerpoint/2010/main" val="294720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237045-E220-4D4D-A471-4E2D3780660A}" type="slidenum">
              <a:rPr lang="en-GB"/>
              <a:pPr algn="r" eaLnBrk="1" hangingPunct="1"/>
              <a:t>52</a:t>
            </a:fld>
            <a:endParaRPr lang="en-GB"/>
          </a:p>
        </p:txBody>
      </p:sp>
      <p:sp>
        <p:nvSpPr>
          <p:cNvPr id="31747" name="Rectangle 2"/>
          <p:cNvSpPr>
            <a:spLocks noGrp="1" noChangeArrowheads="1"/>
          </p:cNvSpPr>
          <p:nvPr>
            <p:ph type="title"/>
          </p:nvPr>
        </p:nvSpPr>
        <p:spPr>
          <a:xfrm>
            <a:off x="684213" y="620713"/>
            <a:ext cx="5541962" cy="261937"/>
          </a:xfrm>
        </p:spPr>
        <p:txBody>
          <a:bodyPr/>
          <a:lstStyle/>
          <a:p>
            <a:r>
              <a:rPr lang="en-GB" sz="1400" smtClean="0"/>
              <a:t>Electricity : diurnal operation without load management</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8486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637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50A6A3B-BEF2-4777-9D3E-048B7ECA5560}" type="slidenum">
              <a:rPr lang="en-GB"/>
              <a:pPr algn="r" eaLnBrk="1" hangingPunct="1"/>
              <a:t>53</a:t>
            </a:fld>
            <a:endParaRPr lang="en-GB"/>
          </a:p>
        </p:txBody>
      </p:sp>
      <p:sp>
        <p:nvSpPr>
          <p:cNvPr id="32771" name="Rectangle 2"/>
          <p:cNvSpPr>
            <a:spLocks noGrp="1" noChangeArrowheads="1"/>
          </p:cNvSpPr>
          <p:nvPr>
            <p:ph type="title"/>
          </p:nvPr>
        </p:nvSpPr>
        <p:spPr>
          <a:xfrm>
            <a:off x="685800" y="609600"/>
            <a:ext cx="6478588" cy="442913"/>
          </a:xfrm>
        </p:spPr>
        <p:txBody>
          <a:bodyPr/>
          <a:lstStyle/>
          <a:p>
            <a:r>
              <a:rPr lang="en-GB" smtClean="0"/>
              <a:t>Electricity : </a:t>
            </a:r>
            <a:r>
              <a:rPr lang="en-GB" smtClean="0">
                <a:solidFill>
                  <a:srgbClr val="FF3300"/>
                </a:solidFill>
              </a:rPr>
              <a:t>animated</a:t>
            </a:r>
            <a:r>
              <a:rPr lang="en-GB" smtClean="0"/>
              <a:t> load management optimisation </a:t>
            </a:r>
          </a:p>
        </p:txBody>
      </p:sp>
      <p:pic>
        <p:nvPicPr>
          <p:cNvPr id="32772" name="Picture 3" descr="ELSRate2x"/>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70413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690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EC2457-0AEF-412E-A385-0BC4FC4AF426}" type="slidenum">
              <a:rPr lang="en-GB"/>
              <a:pPr algn="r" eaLnBrk="1" hangingPunct="1"/>
              <a:t>54</a:t>
            </a:fld>
            <a:endParaRPr lang="en-GB"/>
          </a:p>
        </p:txBody>
      </p:sp>
      <p:sp>
        <p:nvSpPr>
          <p:cNvPr id="33795" name="Rectangle 2"/>
          <p:cNvSpPr>
            <a:spLocks noGrp="1" noChangeArrowheads="1"/>
          </p:cNvSpPr>
          <p:nvPr>
            <p:ph type="title"/>
          </p:nvPr>
        </p:nvSpPr>
        <p:spPr>
          <a:xfrm>
            <a:off x="684213" y="620713"/>
            <a:ext cx="5541962" cy="304800"/>
          </a:xfrm>
        </p:spPr>
        <p:txBody>
          <a:bodyPr/>
          <a:lstStyle/>
          <a:p>
            <a:r>
              <a:rPr lang="en-GB" smtClean="0"/>
              <a:t>Electricity : diurnal operation after load management</a:t>
            </a:r>
          </a:p>
        </p:txBody>
      </p:sp>
      <p:sp>
        <p:nvSpPr>
          <p:cNvPr id="33796" name="Rectangle 3"/>
          <p:cNvSpPr>
            <a:spLocks noGrp="1" noChangeArrowheads="1"/>
          </p:cNvSpPr>
          <p:nvPr>
            <p:ph type="body" idx="1"/>
          </p:nvPr>
        </p:nvSpPr>
        <p:spPr>
          <a:xfrm>
            <a:off x="611188" y="5013325"/>
            <a:ext cx="7772400" cy="801688"/>
          </a:xfrm>
        </p:spPr>
        <p:txBody>
          <a:bodyPr/>
          <a:lstStyle/>
          <a:p>
            <a:endParaRPr lang="en-GB" smtClean="0"/>
          </a:p>
        </p:txBody>
      </p:sp>
      <p:pic>
        <p:nvPicPr>
          <p:cNvPr id="337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981075"/>
            <a:ext cx="7991475"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785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A447082-B535-40C2-8BA6-08A3EEE80C54}" type="slidenum">
              <a:rPr lang="en-GB"/>
              <a:pPr algn="r" eaLnBrk="1" hangingPunct="1"/>
              <a:t>55</a:t>
            </a:fld>
            <a:endParaRPr lang="en-GB"/>
          </a:p>
        </p:txBody>
      </p:sp>
      <p:sp>
        <p:nvSpPr>
          <p:cNvPr id="48131" name="Rectangle 2"/>
          <p:cNvSpPr>
            <a:spLocks noGrp="1" noChangeArrowheads="1"/>
          </p:cNvSpPr>
          <p:nvPr>
            <p:ph type="title"/>
          </p:nvPr>
        </p:nvSpPr>
        <p:spPr>
          <a:xfrm>
            <a:off x="684213" y="620713"/>
            <a:ext cx="7745412" cy="360362"/>
          </a:xfrm>
        </p:spPr>
        <p:txBody>
          <a:bodyPr/>
          <a:lstStyle/>
          <a:p>
            <a:r>
              <a:rPr lang="en-US" sz="2000" smtClean="0">
                <a:solidFill>
                  <a:srgbClr val="3AAE4B"/>
                </a:solidFill>
              </a:rPr>
              <a:t>VarInt</a:t>
            </a:r>
            <a:r>
              <a:rPr lang="en-US" sz="2000" smtClean="0"/>
              <a:t> : Sample d</a:t>
            </a:r>
            <a:r>
              <a:rPr lang="en-GB" sz="2000" smtClean="0"/>
              <a:t>ay : winter’s day of variable supply excess</a:t>
            </a:r>
            <a:endParaRPr lang="en-US" sz="2000" smtClean="0"/>
          </a:p>
        </p:txBody>
      </p:sp>
      <p:sp>
        <p:nvSpPr>
          <p:cNvPr id="48132" name="Rectangle 3"/>
          <p:cNvSpPr>
            <a:spLocks noGrp="1" noChangeArrowheads="1"/>
          </p:cNvSpPr>
          <p:nvPr>
            <p:ph type="body" sz="half" idx="1"/>
          </p:nvPr>
        </p:nvSpPr>
        <p:spPr>
          <a:xfrm>
            <a:off x="900113" y="1196975"/>
            <a:ext cx="7559675" cy="4968875"/>
          </a:xfrm>
        </p:spPr>
        <p:txBody>
          <a:bodyPr/>
          <a:lstStyle/>
          <a:p>
            <a:pPr>
              <a:buFontTx/>
              <a:buNone/>
            </a:pPr>
            <a:endParaRPr lang="en-US" sz="1400" smtClean="0"/>
          </a:p>
          <a:p>
            <a:pPr>
              <a:buFontTx/>
              <a:buNone/>
            </a:pPr>
            <a:endParaRPr lang="en-US" sz="1400" smtClean="0"/>
          </a:p>
        </p:txBody>
      </p:sp>
      <p:pic>
        <p:nvPicPr>
          <p:cNvPr id="481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81075"/>
            <a:ext cx="7920037"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00893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361A0C9-8C9A-47ED-8479-137FCDC864CC}" type="slidenum">
              <a:rPr lang="en-GB"/>
              <a:pPr algn="r" eaLnBrk="1" hangingPunct="1"/>
              <a:t>56</a:t>
            </a:fld>
            <a:endParaRPr lang="en-GB"/>
          </a:p>
        </p:txBody>
      </p:sp>
      <p:sp>
        <p:nvSpPr>
          <p:cNvPr id="49155" name="Rectangle 2"/>
          <p:cNvSpPr>
            <a:spLocks noGrp="1" noChangeArrowheads="1"/>
          </p:cNvSpPr>
          <p:nvPr>
            <p:ph type="title"/>
          </p:nvPr>
        </p:nvSpPr>
        <p:spPr>
          <a:xfrm>
            <a:off x="684213" y="620713"/>
            <a:ext cx="7602537" cy="287337"/>
          </a:xfrm>
        </p:spPr>
        <p:txBody>
          <a:bodyPr/>
          <a:lstStyle/>
          <a:p>
            <a:r>
              <a:rPr lang="en-US" sz="2000" smtClean="0">
                <a:solidFill>
                  <a:srgbClr val="3AAE4B"/>
                </a:solidFill>
              </a:rPr>
              <a:t>VarInt</a:t>
            </a:r>
            <a:r>
              <a:rPr lang="en-US" sz="2000" smtClean="0"/>
              <a:t> : Sample d</a:t>
            </a:r>
            <a:r>
              <a:rPr lang="en-GB" sz="2000" smtClean="0"/>
              <a:t>ay : winter’s day of variable supply deficit</a:t>
            </a:r>
            <a:endParaRPr lang="en-US" sz="2000" smtClean="0"/>
          </a:p>
        </p:txBody>
      </p:sp>
      <p:sp>
        <p:nvSpPr>
          <p:cNvPr id="49156" name="Rectangle 3"/>
          <p:cNvSpPr>
            <a:spLocks noGrp="1" noChangeArrowheads="1"/>
          </p:cNvSpPr>
          <p:nvPr>
            <p:ph type="body" sz="half" idx="1"/>
          </p:nvPr>
        </p:nvSpPr>
        <p:spPr>
          <a:xfrm>
            <a:off x="900113" y="1196975"/>
            <a:ext cx="7559675" cy="4968875"/>
          </a:xfrm>
        </p:spPr>
        <p:txBody>
          <a:bodyPr/>
          <a:lstStyle/>
          <a:p>
            <a:pPr>
              <a:buFontTx/>
              <a:buNone/>
            </a:pPr>
            <a:endParaRPr lang="en-US" sz="1400" smtClean="0"/>
          </a:p>
          <a:p>
            <a:pPr>
              <a:buFontTx/>
              <a:buNone/>
            </a:pPr>
            <a:endParaRPr lang="en-US" sz="1400" smtClean="0"/>
          </a:p>
        </p:txBody>
      </p:sp>
      <p:pic>
        <p:nvPicPr>
          <p:cNvPr id="4915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908050"/>
            <a:ext cx="7920038"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077362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896CFF-D88D-47BA-A3C0-5D1611AAFA51}" type="slidenum">
              <a:rPr lang="en-GB"/>
              <a:pPr algn="r" eaLnBrk="1" hangingPunct="1"/>
              <a:t>57</a:t>
            </a:fld>
            <a:endParaRPr lang="en-GB"/>
          </a:p>
        </p:txBody>
      </p:sp>
      <p:sp>
        <p:nvSpPr>
          <p:cNvPr id="59395" name="Rectangle 2"/>
          <p:cNvSpPr>
            <a:spLocks noGrp="1" noChangeArrowheads="1"/>
          </p:cNvSpPr>
          <p:nvPr>
            <p:ph type="title"/>
          </p:nvPr>
        </p:nvSpPr>
        <p:spPr>
          <a:xfrm>
            <a:off x="395288" y="620713"/>
            <a:ext cx="8229600" cy="379412"/>
          </a:xfrm>
        </p:spPr>
        <p:txBody>
          <a:bodyPr/>
          <a:lstStyle/>
          <a:p>
            <a:pPr algn="ctr"/>
            <a:r>
              <a:rPr lang="en-US" sz="2000" b="0" smtClean="0">
                <a:solidFill>
                  <a:srgbClr val="3AAE4B"/>
                </a:solidFill>
              </a:rPr>
              <a:t>VarInt</a:t>
            </a:r>
            <a:r>
              <a:rPr lang="en-US" sz="2000" smtClean="0"/>
              <a:t> : Optimised system : sample </a:t>
            </a:r>
            <a:r>
              <a:rPr lang="en-GB" sz="2000" smtClean="0"/>
              <a:t>year</a:t>
            </a:r>
            <a:endParaRPr lang="en-US" sz="2000" smtClean="0"/>
          </a:p>
        </p:txBody>
      </p:sp>
      <p:sp>
        <p:nvSpPr>
          <p:cNvPr id="59396" name="Rectangle 3"/>
          <p:cNvSpPr>
            <a:spLocks noGrp="1" noChangeArrowheads="1"/>
          </p:cNvSpPr>
          <p:nvPr>
            <p:ph type="body" sz="half" idx="1"/>
          </p:nvPr>
        </p:nvSpPr>
        <p:spPr>
          <a:xfrm>
            <a:off x="857250" y="1000125"/>
            <a:ext cx="7559675" cy="4968875"/>
          </a:xfrm>
        </p:spPr>
        <p:txBody>
          <a:bodyPr/>
          <a:lstStyle/>
          <a:p>
            <a:pPr>
              <a:buFontTx/>
              <a:buNone/>
            </a:pPr>
            <a:r>
              <a:rPr lang="en-US" sz="1200" smtClean="0"/>
              <a:t>These charts show the sampled year performance of the optimised system for one set of weather.</a:t>
            </a:r>
          </a:p>
        </p:txBody>
      </p:sp>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25" y="1214438"/>
            <a:ext cx="6911975"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451517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C0BD16-41FC-44AC-A8EF-5880440BF2EA}" type="slidenum">
              <a:rPr lang="en-GB"/>
              <a:pPr algn="r" eaLnBrk="1" hangingPunct="1"/>
              <a:t>58</a:t>
            </a:fld>
            <a:endParaRPr lang="en-GB"/>
          </a:p>
        </p:txBody>
      </p:sp>
      <p:sp>
        <p:nvSpPr>
          <p:cNvPr id="50179" name="Rectangle 2"/>
          <p:cNvSpPr>
            <a:spLocks noGrp="1" noChangeArrowheads="1"/>
          </p:cNvSpPr>
          <p:nvPr>
            <p:ph type="title"/>
          </p:nvPr>
        </p:nvSpPr>
        <p:spPr>
          <a:xfrm>
            <a:off x="285750" y="714375"/>
            <a:ext cx="8489950" cy="1296988"/>
          </a:xfrm>
        </p:spPr>
        <p:txBody>
          <a:bodyPr/>
          <a:lstStyle/>
          <a:p>
            <a:pPr algn="ctr"/>
            <a:r>
              <a:rPr lang="en-US" sz="2000" smtClean="0">
                <a:solidFill>
                  <a:srgbClr val="3AAE4B"/>
                </a:solidFill>
              </a:rPr>
              <a:t>VarInt</a:t>
            </a:r>
            <a:r>
              <a:rPr lang="en-US" sz="2000" smtClean="0"/>
              <a:t> : </a:t>
            </a:r>
            <a:r>
              <a:rPr lang="en-GB" sz="2000" smtClean="0"/>
              <a:t>Day sampling : </a:t>
            </a:r>
            <a:r>
              <a:rPr lang="en-GB" sz="2000" smtClean="0">
                <a:solidFill>
                  <a:srgbClr val="FF3300"/>
                </a:solidFill>
              </a:rPr>
              <a:t>animation</a:t>
            </a:r>
            <a:endParaRPr lang="en-US" sz="2000" smtClean="0">
              <a:solidFill>
                <a:srgbClr val="FF3300"/>
              </a:solidFill>
            </a:endParaRPr>
          </a:p>
        </p:txBody>
      </p:sp>
      <p:sp>
        <p:nvSpPr>
          <p:cNvPr id="50180" name="Rectangle 3"/>
          <p:cNvSpPr>
            <a:spLocks noGrp="1" noChangeArrowheads="1"/>
          </p:cNvSpPr>
          <p:nvPr>
            <p:ph type="body" sz="half" idx="1"/>
          </p:nvPr>
        </p:nvSpPr>
        <p:spPr>
          <a:xfrm>
            <a:off x="900113" y="1196975"/>
            <a:ext cx="7559675" cy="4968875"/>
          </a:xfrm>
        </p:spPr>
        <p:txBody>
          <a:bodyPr/>
          <a:lstStyle/>
          <a:p>
            <a:pPr>
              <a:buFontTx/>
              <a:buNone/>
            </a:pPr>
            <a:endParaRPr lang="en-US" sz="1400" smtClean="0"/>
          </a:p>
          <a:p>
            <a:pPr>
              <a:buFontTx/>
              <a:buNone/>
            </a:pPr>
            <a:endParaRPr lang="en-US" sz="1400" smtClean="0"/>
          </a:p>
        </p:txBody>
      </p:sp>
      <p:pic>
        <p:nvPicPr>
          <p:cNvPr id="50181" name="Picture 9" descr="ESTDaySy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143000"/>
            <a:ext cx="7608887"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831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GB" smtClean="0">
                <a:solidFill>
                  <a:srgbClr val="3AAE4B"/>
                </a:solidFill>
              </a:rPr>
              <a:t>InterEnergy</a:t>
            </a:r>
            <a:r>
              <a:rPr lang="en-GB" smtClean="0"/>
              <a:t> – trade optimisation </a:t>
            </a:r>
            <a:r>
              <a:rPr lang="en-GB" smtClean="0">
                <a:solidFill>
                  <a:srgbClr val="FF3300"/>
                </a:solidFill>
              </a:rPr>
              <a:t>animated</a:t>
            </a:r>
          </a:p>
        </p:txBody>
      </p:sp>
      <p:sp>
        <p:nvSpPr>
          <p:cNvPr id="48133" name="Rectangle 4"/>
          <p:cNvSpPr>
            <a:spLocks noGrp="1" noChangeArrowheads="1"/>
          </p:cNvSpPr>
          <p:nvPr>
            <p:ph idx="1"/>
          </p:nvPr>
        </p:nvSpPr>
        <p:spPr/>
        <p:txBody>
          <a:bodyPr/>
          <a:lstStyle/>
          <a:p>
            <a:pPr>
              <a:buFontTx/>
              <a:buNone/>
            </a:pPr>
            <a:r>
              <a:rPr lang="en-GB" sz="1200" smtClean="0"/>
              <a:t>This shows </a:t>
            </a:r>
            <a:r>
              <a:rPr lang="en-GB" sz="1200" smtClean="0">
                <a:solidFill>
                  <a:srgbClr val="3AAE4B"/>
                </a:solidFill>
              </a:rPr>
              <a:t>InterEnergy</a:t>
            </a:r>
            <a:r>
              <a:rPr lang="en-GB" sz="1200" smtClean="0"/>
              <a:t> seeking a least cost solution.</a:t>
            </a:r>
          </a:p>
          <a:p>
            <a:pPr>
              <a:buFontTx/>
              <a:buNone/>
            </a:pPr>
            <a:endParaRPr lang="en-GB" sz="1200" smtClean="0"/>
          </a:p>
          <a:p>
            <a:pPr>
              <a:buFontTx/>
              <a:buNone/>
            </a:pPr>
            <a:r>
              <a:rPr lang="en-GB" sz="1200" smtClean="0"/>
              <a:t>It illustrates how patterns of electricity flow might change.</a:t>
            </a:r>
          </a:p>
          <a:p>
            <a:pPr>
              <a:buFontTx/>
              <a:buNone/>
            </a:pPr>
            <a:endParaRPr lang="en-GB" sz="1200" smtClean="0"/>
          </a:p>
          <a:p>
            <a:pPr>
              <a:buFontTx/>
              <a:buNone/>
            </a:pPr>
            <a:r>
              <a:rPr lang="en-GB" sz="1200" smtClean="0"/>
              <a:t>An increase in renewable electricity will require a higher capacity grid with more sophisticated control</a:t>
            </a:r>
            <a:endParaRPr lang="en-GB" sz="1200" smtClean="0">
              <a:solidFill>
                <a:srgbClr val="3AAE4B"/>
              </a:solidFill>
            </a:endParaRPr>
          </a:p>
        </p:txBody>
      </p:sp>
      <p:sp>
        <p:nvSpPr>
          <p:cNvPr id="48130" name="Slide Number Placeholder 3"/>
          <p:cNvSpPr>
            <a:spLocks noGrp="1"/>
          </p:cNvSpPr>
          <p:nvPr>
            <p:ph type="sldNum" sz="quarter" idx="12"/>
          </p:nvPr>
        </p:nvSpPr>
        <p:spPr>
          <a:noFill/>
        </p:spPr>
        <p:txBody>
          <a:bodyPr/>
          <a:lstStyle/>
          <a:p>
            <a:pPr algn="l"/>
            <a:fld id="{3E90FBC7-9C15-4936-A476-8284A1F628C9}" type="slidenum">
              <a:rPr lang="en-GB" smtClean="0"/>
              <a:pPr algn="l"/>
              <a:t>59</a:t>
            </a:fld>
            <a:endParaRPr lang="en-GB" smtClean="0"/>
          </a:p>
        </p:txBody>
      </p:sp>
      <p:pic>
        <p:nvPicPr>
          <p:cNvPr id="48132" name="Picture 3" descr="InterEnergy5x"/>
          <p:cNvPicPr>
            <a:picLocks noChangeAspect="1" noChangeArrowheads="1" noCrop="1"/>
          </p:cNvPicPr>
          <p:nvPr/>
        </p:nvPicPr>
        <p:blipFill>
          <a:blip r:embed="rId3" cstate="print"/>
          <a:srcRect/>
          <a:stretch>
            <a:fillRect/>
          </a:stretch>
        </p:blipFill>
        <p:spPr bwMode="auto">
          <a:xfrm>
            <a:off x="2555875" y="836613"/>
            <a:ext cx="5903913" cy="5730875"/>
          </a:xfrm>
          <a:prstGeom prst="rect">
            <a:avLst/>
          </a:prstGeom>
          <a:noFill/>
          <a:ln w="9525">
            <a:noFill/>
            <a:miter lim="800000"/>
            <a:headEnd/>
            <a:tailEnd/>
          </a:ln>
        </p:spPr>
      </p:pic>
    </p:spTree>
    <p:extLst>
      <p:ext uri="{BB962C8B-B14F-4D97-AF65-F5344CB8AC3E}">
        <p14:creationId xmlns:p14="http://schemas.microsoft.com/office/powerpoint/2010/main" val="1479598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827088" y="404813"/>
            <a:ext cx="5541962" cy="731837"/>
          </a:xfrm>
        </p:spPr>
        <p:txBody>
          <a:bodyPr/>
          <a:lstStyle/>
          <a:p>
            <a:pPr eaLnBrk="1" hangingPunct="1"/>
            <a:r>
              <a:rPr lang="en-GB" dirty="0" smtClean="0"/>
              <a:t>The energy system: demand and supply options</a:t>
            </a:r>
          </a:p>
        </p:txBody>
      </p:sp>
      <p:sp>
        <p:nvSpPr>
          <p:cNvPr id="26628" name="Rectangle 4"/>
          <p:cNvSpPr>
            <a:spLocks noGrp="1" noChangeArrowheads="1"/>
          </p:cNvSpPr>
          <p:nvPr>
            <p:ph idx="1"/>
          </p:nvPr>
        </p:nvSpPr>
        <p:spPr>
          <a:xfrm>
            <a:off x="611188" y="981075"/>
            <a:ext cx="8137525" cy="431800"/>
          </a:xfrm>
          <a:noFill/>
        </p:spPr>
        <p:txBody>
          <a:bodyPr/>
          <a:lstStyle/>
          <a:p>
            <a:pPr eaLnBrk="1" hangingPunct="1">
              <a:lnSpc>
                <a:spcPct val="90000"/>
              </a:lnSpc>
              <a:buFontTx/>
              <a:buNone/>
            </a:pPr>
            <a:r>
              <a:rPr lang="en-GB" sz="1200" smtClean="0"/>
              <a:t>Energy demands and sources can be linked in many ways. The appropriate linkage depends on a complex of their distribution in space and time, and the economics of the technologies used.</a:t>
            </a:r>
          </a:p>
        </p:txBody>
      </p:sp>
      <p:sp>
        <p:nvSpPr>
          <p:cNvPr id="26626" name="Slide Number Placeholder 5"/>
          <p:cNvSpPr>
            <a:spLocks noGrp="1"/>
          </p:cNvSpPr>
          <p:nvPr>
            <p:ph type="sldNum" sz="quarter" idx="12"/>
          </p:nvPr>
        </p:nvSpPr>
        <p:spPr>
          <a:xfrm>
            <a:off x="6553200" y="6245225"/>
            <a:ext cx="2133600" cy="476250"/>
          </a:xfrm>
          <a:noFill/>
        </p:spPr>
        <p:txBody>
          <a:bodyPr/>
          <a:lstStyle/>
          <a:p>
            <a:fld id="{4ECBBD9A-584D-480F-A8DB-8C5DD7DA00FB}" type="slidenum">
              <a:rPr lang="en-US" smtClean="0"/>
              <a:pPr/>
              <a:t>6</a:t>
            </a:fld>
            <a:endParaRPr lang="en-US"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631721" cy="526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GB" smtClean="0"/>
              <a:t>World</a:t>
            </a:r>
          </a:p>
        </p:txBody>
      </p:sp>
      <p:sp>
        <p:nvSpPr>
          <p:cNvPr id="84996" name="Rectangle 3"/>
          <p:cNvSpPr>
            <a:spLocks noGrp="1" noChangeArrowheads="1"/>
          </p:cNvSpPr>
          <p:nvPr>
            <p:ph idx="1"/>
          </p:nvPr>
        </p:nvSpPr>
        <p:spPr>
          <a:xfrm>
            <a:off x="428596" y="1000108"/>
            <a:ext cx="8229600" cy="4697427"/>
          </a:xfrm>
        </p:spPr>
        <p:txBody>
          <a:bodyPr/>
          <a:lstStyle/>
          <a:p>
            <a:pPr>
              <a:buFontTx/>
              <a:buNone/>
            </a:pPr>
            <a:r>
              <a:rPr lang="en-GB" sz="1200" dirty="0" smtClean="0"/>
              <a:t>There are global patterns in demands and renewable supplies:</a:t>
            </a:r>
          </a:p>
          <a:p>
            <a:r>
              <a:rPr lang="en-GB" sz="1200" dirty="0" smtClean="0"/>
              <a:t>Regular diurnal and seasonal variations in demands, some climate dependent</a:t>
            </a:r>
          </a:p>
          <a:p>
            <a:r>
              <a:rPr lang="en-GB" sz="1200" dirty="0" smtClean="0"/>
              <a:t>Regular diurnal and seasonal incomes of solar energy</a:t>
            </a:r>
          </a:p>
          <a:p>
            <a:r>
              <a:rPr lang="en-GB" sz="1200" dirty="0" smtClean="0"/>
              <a:t>Predictable tidal energy income</a:t>
            </a:r>
          </a:p>
          <a:p>
            <a:endParaRPr lang="en-GB" sz="1200" dirty="0" smtClean="0"/>
          </a:p>
        </p:txBody>
      </p:sp>
      <p:sp>
        <p:nvSpPr>
          <p:cNvPr id="84994" name="Slide Number Placeholder 3"/>
          <p:cNvSpPr>
            <a:spLocks noGrp="1"/>
          </p:cNvSpPr>
          <p:nvPr>
            <p:ph type="sldNum" sz="quarter" idx="12"/>
          </p:nvPr>
        </p:nvSpPr>
        <p:spPr bwMode="auto">
          <a:prstGeom prst="rect">
            <a:avLst/>
          </a:prstGeom>
          <a:noFill/>
          <a:ln>
            <a:miter lim="800000"/>
            <a:headEnd/>
            <a:tailEnd/>
          </a:ln>
        </p:spPr>
        <p:txBody>
          <a:bodyPr/>
          <a:lstStyle/>
          <a:p>
            <a:pPr algn="r"/>
            <a:fld id="{75D3AD85-33D2-437F-8789-1592CE9B99B2}" type="slidenum">
              <a:rPr lang="en-GB"/>
              <a:pPr algn="r"/>
              <a:t>60</a:t>
            </a:fld>
            <a:endParaRPr lang="en-GB"/>
          </a:p>
        </p:txBody>
      </p:sp>
      <p:pic>
        <p:nvPicPr>
          <p:cNvPr id="84997" name="Picture 5" descr="WorldEne"/>
          <p:cNvPicPr>
            <a:picLocks noChangeAspect="1" noChangeArrowheads="1"/>
          </p:cNvPicPr>
          <p:nvPr/>
        </p:nvPicPr>
        <p:blipFill>
          <a:blip r:embed="rId3" cstate="print">
            <a:lum bright="38000" contrast="60000"/>
          </a:blip>
          <a:srcRect/>
          <a:stretch>
            <a:fillRect/>
          </a:stretch>
        </p:blipFill>
        <p:spPr bwMode="auto">
          <a:xfrm>
            <a:off x="496513" y="1989138"/>
            <a:ext cx="8201897" cy="4654572"/>
          </a:xfrm>
          <a:prstGeom prst="rect">
            <a:avLst/>
          </a:prstGeom>
          <a:noFill/>
          <a:ln w="9525">
            <a:noFill/>
            <a:miter lim="800000"/>
            <a:headEnd/>
            <a:tailEnd/>
          </a:ln>
        </p:spPr>
      </p:pic>
    </p:spTree>
    <p:extLst>
      <p:ext uri="{BB962C8B-B14F-4D97-AF65-F5344CB8AC3E}">
        <p14:creationId xmlns:p14="http://schemas.microsoft.com/office/powerpoint/2010/main" val="16804710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GB" smtClean="0"/>
              <a:t>World: a global electricity transmission grid?</a:t>
            </a:r>
          </a:p>
        </p:txBody>
      </p:sp>
      <p:sp>
        <p:nvSpPr>
          <p:cNvPr id="86020" name="Rectangle 3"/>
          <p:cNvSpPr>
            <a:spLocks noGrp="1" noChangeArrowheads="1"/>
          </p:cNvSpPr>
          <p:nvPr>
            <p:ph idx="1"/>
          </p:nvPr>
        </p:nvSpPr>
        <p:spPr/>
        <p:txBody>
          <a:bodyPr/>
          <a:lstStyle/>
          <a:p>
            <a:pPr>
              <a:lnSpc>
                <a:spcPct val="90000"/>
              </a:lnSpc>
            </a:pPr>
            <a:r>
              <a:rPr lang="en-GB" sz="1200" smtClean="0"/>
              <a:t>Should transmission be global to achieve an optimum balance between supply, transmission and storage?</a:t>
            </a:r>
          </a:p>
          <a:p>
            <a:pPr>
              <a:lnSpc>
                <a:spcPct val="90000"/>
              </a:lnSpc>
            </a:pPr>
            <a:r>
              <a:rPr lang="en-GB" sz="1200" smtClean="0"/>
              <a:t>Which investments are most cost efficient in reducing GHG emission? Should the UK invest in photovoltaic systems in Africa, rather than the UK? This could be done through the Clean Development Mechanism</a:t>
            </a:r>
          </a:p>
        </p:txBody>
      </p:sp>
      <p:sp>
        <p:nvSpPr>
          <p:cNvPr id="86018" name="Slide Number Placeholder 3"/>
          <p:cNvSpPr>
            <a:spLocks noGrp="1"/>
          </p:cNvSpPr>
          <p:nvPr>
            <p:ph type="sldNum" sz="quarter" idx="12"/>
          </p:nvPr>
        </p:nvSpPr>
        <p:spPr bwMode="auto">
          <a:prstGeom prst="rect">
            <a:avLst/>
          </a:prstGeom>
          <a:noFill/>
          <a:ln>
            <a:miter lim="800000"/>
            <a:headEnd/>
            <a:tailEnd/>
          </a:ln>
        </p:spPr>
        <p:txBody>
          <a:bodyPr/>
          <a:lstStyle/>
          <a:p>
            <a:pPr algn="r"/>
            <a:fld id="{F471078E-3F50-4871-8DB2-C9142B831BCA}" type="slidenum">
              <a:rPr lang="en-GB"/>
              <a:pPr algn="r"/>
              <a:t>61</a:t>
            </a:fld>
            <a:endParaRPr lang="en-GB"/>
          </a:p>
        </p:txBody>
      </p:sp>
      <p:pic>
        <p:nvPicPr>
          <p:cNvPr id="86021" name="Picture 6" descr="WorldEneTrans"/>
          <p:cNvPicPr>
            <a:picLocks noChangeAspect="1" noChangeArrowheads="1"/>
          </p:cNvPicPr>
          <p:nvPr/>
        </p:nvPicPr>
        <p:blipFill>
          <a:blip r:embed="rId3" cstate="print">
            <a:lum bright="39000" contrast="60000"/>
          </a:blip>
          <a:srcRect/>
          <a:stretch>
            <a:fillRect/>
          </a:stretch>
        </p:blipFill>
        <p:spPr bwMode="auto">
          <a:xfrm>
            <a:off x="500034" y="1989138"/>
            <a:ext cx="8215370" cy="4654572"/>
          </a:xfrm>
          <a:prstGeom prst="rect">
            <a:avLst/>
          </a:prstGeom>
          <a:noFill/>
          <a:ln w="9525">
            <a:noFill/>
            <a:miter lim="800000"/>
            <a:headEnd/>
            <a:tailEnd/>
          </a:ln>
        </p:spPr>
      </p:pic>
    </p:spTree>
    <p:extLst>
      <p:ext uri="{BB962C8B-B14F-4D97-AF65-F5344CB8AC3E}">
        <p14:creationId xmlns:p14="http://schemas.microsoft.com/office/powerpoint/2010/main" val="3787971508"/>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dirty="0" smtClean="0"/>
              <a:t>Some whole system energy models</a:t>
            </a:r>
          </a:p>
        </p:txBody>
      </p:sp>
      <p:sp>
        <p:nvSpPr>
          <p:cNvPr id="34819" name="Rectangle 3"/>
          <p:cNvSpPr>
            <a:spLocks noGrp="1" noChangeArrowheads="1"/>
          </p:cNvSpPr>
          <p:nvPr>
            <p:ph idx="1"/>
          </p:nvPr>
        </p:nvSpPr>
        <p:spPr>
          <a:xfrm>
            <a:off x="428596" y="1214422"/>
            <a:ext cx="8967940" cy="4697427"/>
          </a:xfrm>
        </p:spPr>
        <p:txBody>
          <a:bodyPr/>
          <a:lstStyle/>
          <a:p>
            <a:pPr marL="0" indent="0">
              <a:buNone/>
            </a:pPr>
            <a:r>
              <a:rPr lang="en-GB" b="1" dirty="0">
                <a:solidFill>
                  <a:srgbClr val="000000"/>
                </a:solidFill>
                <a:latin typeface="Times New Roman"/>
              </a:rPr>
              <a:t>Institution	Acronym	Sectors	Link	</a:t>
            </a:r>
          </a:p>
          <a:p>
            <a:pPr marL="0" indent="0">
              <a:buNone/>
            </a:pPr>
            <a:r>
              <a:rPr lang="en-GB" dirty="0">
                <a:solidFill>
                  <a:srgbClr val="000000"/>
                </a:solidFill>
                <a:latin typeface="Times New Roman"/>
              </a:rPr>
              <a:t>IEA	TIMES/TIAM	All	http://www.etsap.org/applicationGlobal.asp	</a:t>
            </a:r>
          </a:p>
          <a:p>
            <a:pPr marL="0" indent="0">
              <a:buNone/>
            </a:pPr>
            <a:r>
              <a:rPr lang="en-GB" dirty="0">
                <a:solidFill>
                  <a:srgbClr val="000000"/>
                </a:solidFill>
                <a:latin typeface="Times New Roman"/>
              </a:rPr>
              <a:t>IEA	MARKAL	All	http://www.etsap.org/markal/main.html	</a:t>
            </a:r>
          </a:p>
          <a:p>
            <a:pPr marL="0" indent="0">
              <a:buNone/>
            </a:pPr>
            <a:r>
              <a:rPr lang="en-GB" dirty="0">
                <a:solidFill>
                  <a:srgbClr val="000000"/>
                </a:solidFill>
                <a:latin typeface="Times New Roman"/>
              </a:rPr>
              <a:t>EPLEPFL	GEMINI	All	http://gemini-e3.epfl.ch/	</a:t>
            </a:r>
          </a:p>
          <a:p>
            <a:pPr marL="0" indent="0">
              <a:buNone/>
            </a:pPr>
            <a:r>
              <a:rPr lang="en-GB" dirty="0">
                <a:solidFill>
                  <a:srgbClr val="000000"/>
                </a:solidFill>
                <a:latin typeface="Times New Roman"/>
              </a:rPr>
              <a:t>EEE	WITCH	All	http://www.witchmodel.org/pag/model.html	</a:t>
            </a:r>
          </a:p>
          <a:p>
            <a:pPr marL="0" indent="0">
              <a:buNone/>
            </a:pPr>
            <a:r>
              <a:rPr lang="en-GB" dirty="0" err="1">
                <a:solidFill>
                  <a:srgbClr val="000000"/>
                </a:solidFill>
                <a:latin typeface="Times New Roman"/>
              </a:rPr>
              <a:t>EnerData</a:t>
            </a:r>
            <a:r>
              <a:rPr lang="en-GB" dirty="0">
                <a:solidFill>
                  <a:srgbClr val="000000"/>
                </a:solidFill>
                <a:latin typeface="Times New Roman"/>
              </a:rPr>
              <a:t>	POLES	All	http://www.enerdata.net/enerdatauk/solutions/energy-models/poles-model.php	</a:t>
            </a:r>
          </a:p>
          <a:p>
            <a:pPr marL="0" indent="0">
              <a:buNone/>
            </a:pPr>
            <a:r>
              <a:rPr lang="en-GB" dirty="0">
                <a:solidFill>
                  <a:srgbClr val="000000"/>
                </a:solidFill>
                <a:latin typeface="Times New Roman"/>
              </a:rPr>
              <a:t>IEA	WEM	All	http://www.worldenergyoutlook.org/docs/weo2009/World_Energy_Model.pdf	</a:t>
            </a:r>
          </a:p>
          <a:p>
            <a:pPr marL="0" indent="0">
              <a:buNone/>
            </a:pPr>
            <a:endParaRPr lang="en-GB" dirty="0" smtClean="0"/>
          </a:p>
        </p:txBody>
      </p:sp>
      <p:sp>
        <p:nvSpPr>
          <p:cNvPr id="34820" name="Slide Number Placeholder 3"/>
          <p:cNvSpPr>
            <a:spLocks noGrp="1"/>
          </p:cNvSpPr>
          <p:nvPr>
            <p:ph type="sldNum" sz="quarter" idx="12"/>
          </p:nvPr>
        </p:nvSpPr>
        <p:spPr bwMode="auto">
          <a:prstGeom prst="rect">
            <a:avLst/>
          </a:prstGeom>
          <a:noFill/>
          <a:ln>
            <a:miter lim="800000"/>
            <a:headEnd/>
            <a:tailEnd/>
          </a:ln>
        </p:spPr>
        <p:txBody>
          <a:bodyPr/>
          <a:lstStyle/>
          <a:p>
            <a:fld id="{6A570E26-83D1-4ACB-A86E-7BA0D568C756}" type="slidenum">
              <a:rPr lang="en-GB"/>
              <a:pPr/>
              <a:t>62</a:t>
            </a:fld>
            <a:endParaRPr lang="en-GB"/>
          </a:p>
        </p:txBody>
      </p:sp>
    </p:spTree>
    <p:extLst>
      <p:ext uri="{BB962C8B-B14F-4D97-AF65-F5344CB8AC3E}">
        <p14:creationId xmlns:p14="http://schemas.microsoft.com/office/powerpoint/2010/main" val="3371869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1800" dirty="0" smtClean="0"/>
              <a:t>References: Barrett</a:t>
            </a:r>
            <a:br>
              <a:rPr lang="en-GB" sz="1800" dirty="0" smtClean="0"/>
            </a:br>
            <a:endParaRPr lang="en-GB" sz="1800" dirty="0" smtClean="0">
              <a:solidFill>
                <a:srgbClr val="FF3300"/>
              </a:solidFill>
            </a:endParaRPr>
          </a:p>
        </p:txBody>
      </p:sp>
      <p:sp>
        <p:nvSpPr>
          <p:cNvPr id="5" name="Content Placeholder 4"/>
          <p:cNvSpPr>
            <a:spLocks noGrp="1"/>
          </p:cNvSpPr>
          <p:nvPr>
            <p:ph idx="1"/>
          </p:nvPr>
        </p:nvSpPr>
        <p:spPr/>
        <p:txBody>
          <a:bodyPr/>
          <a:lstStyle/>
          <a:p>
            <a:endParaRPr lang="en-GB"/>
          </a:p>
        </p:txBody>
      </p:sp>
      <p:sp>
        <p:nvSpPr>
          <p:cNvPr id="34818" name="Slide Number Placeholder 5"/>
          <p:cNvSpPr>
            <a:spLocks noGrp="1"/>
          </p:cNvSpPr>
          <p:nvPr>
            <p:ph type="sldNum" sz="quarter" idx="12"/>
          </p:nvPr>
        </p:nvSpPr>
        <p:spPr bwMode="auto">
          <a:prstGeom prst="rect">
            <a:avLst/>
          </a:prstGeom>
          <a:noFill/>
          <a:ln>
            <a:miter lim="800000"/>
            <a:headEnd/>
            <a:tailEnd/>
          </a:ln>
        </p:spPr>
        <p:txBody>
          <a:bodyPr/>
          <a:lstStyle/>
          <a:p>
            <a:pPr algn="r"/>
            <a:fld id="{5BB707C6-3AC3-4AC6-A955-D480AD109970}" type="slidenum">
              <a:rPr lang="en-GB"/>
              <a:pPr algn="r"/>
              <a:t>63</a:t>
            </a:fld>
            <a:endParaRPr lang="en-GB"/>
          </a:p>
        </p:txBody>
      </p:sp>
      <p:sp>
        <p:nvSpPr>
          <p:cNvPr id="34820" name="Rectangle 5"/>
          <p:cNvSpPr>
            <a:spLocks noChangeArrowheads="1"/>
          </p:cNvSpPr>
          <p:nvPr/>
        </p:nvSpPr>
        <p:spPr bwMode="auto">
          <a:xfrm>
            <a:off x="428596" y="785794"/>
            <a:ext cx="8358246" cy="6432530"/>
          </a:xfrm>
          <a:prstGeom prst="rect">
            <a:avLst/>
          </a:prstGeom>
          <a:noFill/>
          <a:ln w="9525" algn="ctr">
            <a:noFill/>
            <a:miter lim="800000"/>
            <a:headEnd/>
            <a:tailEnd/>
          </a:ln>
        </p:spPr>
        <p:txBody>
          <a:bodyPr wrap="square">
            <a:spAutoFit/>
          </a:bodyPr>
          <a:lstStyle/>
          <a:p>
            <a:pPr>
              <a:lnSpc>
                <a:spcPct val="80000"/>
              </a:lnSpc>
              <a:buFontTx/>
              <a:buNone/>
            </a:pPr>
            <a:r>
              <a:rPr lang="en-GB" sz="1000" b="1" dirty="0"/>
              <a:t> </a:t>
            </a:r>
            <a:r>
              <a:rPr lang="fr-FR" sz="1000" b="1" dirty="0" smtClean="0"/>
              <a:t>GENERAL:</a:t>
            </a:r>
            <a:endParaRPr lang="fr-FR" sz="1000" b="1" dirty="0"/>
          </a:p>
          <a:p>
            <a:pPr>
              <a:lnSpc>
                <a:spcPct val="80000"/>
              </a:lnSpc>
              <a:buFontTx/>
              <a:buNone/>
            </a:pPr>
            <a:r>
              <a:rPr lang="fr-FR" sz="1000" dirty="0">
                <a:hlinkClick r:id="rId3"/>
              </a:rPr>
              <a:t>http://</a:t>
            </a:r>
            <a:r>
              <a:rPr lang="fr-FR" sz="1000" dirty="0" smtClean="0">
                <a:hlinkClick r:id="rId3"/>
              </a:rPr>
              <a:t>www.bartlett.ucl.ac.uk/markbarrett/Index.html</a:t>
            </a:r>
            <a:r>
              <a:rPr lang="fr-FR" sz="1000" dirty="0"/>
              <a:t>	</a:t>
            </a:r>
            <a:r>
              <a:rPr lang="fr-FR" sz="1000" dirty="0">
                <a:hlinkClick r:id="rId4"/>
              </a:rPr>
              <a:t>http://</a:t>
            </a:r>
            <a:r>
              <a:rPr lang="fr-FR" sz="1000" dirty="0" smtClean="0">
                <a:hlinkClick r:id="rId4"/>
              </a:rPr>
              <a:t>www.bartlett.ucl.ac.uk/markbarrett/Teaching/Educ.html</a:t>
            </a:r>
            <a:r>
              <a:rPr lang="fr-FR" sz="1000" dirty="0" smtClean="0"/>
              <a:t> </a:t>
            </a:r>
            <a:endParaRPr lang="fr-FR" sz="1000" dirty="0"/>
          </a:p>
          <a:p>
            <a:endParaRPr lang="en-GB" sz="1000" b="1" dirty="0" smtClean="0"/>
          </a:p>
          <a:p>
            <a:r>
              <a:rPr lang="en-GB" sz="1000" b="1" dirty="0" smtClean="0"/>
              <a:t>CONSUMPTION</a:t>
            </a:r>
            <a:r>
              <a:rPr lang="en-GB" sz="1000" dirty="0" smtClean="0"/>
              <a:t>: Report on consumption, energy and carbon dioxide including behavioural measures</a:t>
            </a:r>
            <a:r>
              <a:rPr lang="en-GB" sz="1000" b="1" dirty="0" smtClean="0"/>
              <a:t>.</a:t>
            </a:r>
            <a:endParaRPr lang="en-GB" sz="1000" dirty="0" smtClean="0"/>
          </a:p>
          <a:p>
            <a:r>
              <a:rPr lang="en-GB" sz="1000" u="sng" dirty="0" smtClean="0">
                <a:hlinkClick r:id="rId5"/>
              </a:rPr>
              <a:t>http://www.bartlett.ucl.ac.uk/markbarrett/Consumption/EneCarbCons05.zip</a:t>
            </a:r>
            <a:r>
              <a:rPr lang="en-GB" sz="1000" dirty="0" smtClean="0"/>
              <a:t> </a:t>
            </a:r>
          </a:p>
          <a:p>
            <a:r>
              <a:rPr lang="en-GB" sz="1000" b="1" dirty="0"/>
              <a:t> </a:t>
            </a:r>
            <a:endParaRPr lang="en-GB" sz="1000" dirty="0"/>
          </a:p>
          <a:p>
            <a:r>
              <a:rPr lang="en-GB" sz="1000" b="1" dirty="0" smtClean="0"/>
              <a:t>TRANSPORT</a:t>
            </a:r>
          </a:p>
          <a:p>
            <a:r>
              <a:rPr lang="en-GB" sz="1000" dirty="0" smtClean="0"/>
              <a:t>Consultancy  </a:t>
            </a:r>
            <a:r>
              <a:rPr lang="en-GB" sz="1000" dirty="0"/>
              <a:t>to </a:t>
            </a:r>
            <a:r>
              <a:rPr lang="en-GB" sz="1000" dirty="0" err="1"/>
              <a:t>DfT</a:t>
            </a:r>
            <a:r>
              <a:rPr lang="en-GB" sz="1000" dirty="0"/>
              <a:t> on project. Carbon Pathways: Analysis Informing Development of a Carbon Reduction Strategy for the Transport Sector, July 2008 .</a:t>
            </a:r>
            <a:r>
              <a:rPr lang="en-GB" sz="1000" u="sng" dirty="0">
                <a:hlinkClick r:id="rId6"/>
              </a:rPr>
              <a:t>http://www.dft.gov.uk/pgr/sustainable/analysis.pdf</a:t>
            </a:r>
            <a:r>
              <a:rPr lang="en-GB" sz="1000" dirty="0"/>
              <a:t>  </a:t>
            </a:r>
          </a:p>
          <a:p>
            <a:r>
              <a:rPr lang="en-GB" sz="1000" dirty="0" smtClean="0"/>
              <a:t>Overview of some aspects of sustainable transport : </a:t>
            </a:r>
            <a:r>
              <a:rPr lang="en-GB" sz="1000" u="sng" dirty="0" smtClean="0">
                <a:hlinkClick r:id="rId7"/>
              </a:rPr>
              <a:t>http://www.bartlett.ucl.ac.uk/markbarrett/Transport/TransportSus_MBarrett_020608.ppt</a:t>
            </a:r>
            <a:endParaRPr lang="en-GB" sz="1000" dirty="0" smtClean="0"/>
          </a:p>
          <a:p>
            <a:r>
              <a:rPr lang="en-GB" sz="1000" dirty="0" smtClean="0"/>
              <a:t> Summary presentation of some Auto-Oil work on transport and air quality, including some non-technical measures: </a:t>
            </a:r>
            <a:r>
              <a:rPr lang="en-GB" sz="1000" u="sng" dirty="0" smtClean="0">
                <a:hlinkClick r:id="rId8"/>
              </a:rPr>
              <a:t>http://www.bartlett.ucl.ac.uk/markbarrett/Transport/Land/AutoOil/JCAPWork.ppt</a:t>
            </a:r>
            <a:r>
              <a:rPr lang="en-GB" sz="1000" dirty="0" smtClean="0"/>
              <a:t> </a:t>
            </a:r>
          </a:p>
          <a:p>
            <a:r>
              <a:rPr lang="en-GB" sz="1000" dirty="0" smtClean="0"/>
              <a:t> </a:t>
            </a:r>
            <a:r>
              <a:rPr lang="en-GB" sz="1000" b="1" dirty="0" smtClean="0"/>
              <a:t>Aviation</a:t>
            </a:r>
            <a:r>
              <a:rPr lang="en-GB" sz="1000" dirty="0" smtClean="0"/>
              <a:t>: </a:t>
            </a:r>
          </a:p>
          <a:p>
            <a:r>
              <a:rPr lang="en-GB" sz="1000" dirty="0" smtClean="0"/>
              <a:t>Technical scenarios </a:t>
            </a:r>
            <a:r>
              <a:rPr lang="en-GB" sz="1000" u="sng" dirty="0" smtClean="0">
                <a:hlinkClick r:id="rId9"/>
              </a:rPr>
              <a:t>http://www.bartlett.ucl.ac.uk/markbarrett/Transport/Air/Aviation94.zip</a:t>
            </a:r>
            <a:r>
              <a:rPr lang="en-GB" sz="1000" dirty="0" smtClean="0"/>
              <a:t> </a:t>
            </a:r>
          </a:p>
          <a:p>
            <a:r>
              <a:rPr lang="en-GB" sz="1000" dirty="0" smtClean="0"/>
              <a:t>Effects of charges: </a:t>
            </a:r>
            <a:r>
              <a:rPr lang="en-GB" sz="1000" u="sng" dirty="0" smtClean="0">
                <a:hlinkClick r:id="rId10"/>
              </a:rPr>
              <a:t>http://www.bartlett.ucl.ac.uk/markbarrett/Transport/Air/AvCharge.zip</a:t>
            </a:r>
            <a:r>
              <a:rPr lang="en-GB" sz="1000" dirty="0" smtClean="0"/>
              <a:t> </a:t>
            </a:r>
          </a:p>
          <a:p>
            <a:r>
              <a:rPr lang="en-GB" sz="1000" b="1" dirty="0" smtClean="0"/>
              <a:t> </a:t>
            </a:r>
            <a:r>
              <a:rPr lang="en-GB" sz="1000" b="1" dirty="0"/>
              <a:t> </a:t>
            </a:r>
            <a:endParaRPr lang="en-GB" sz="1000" dirty="0"/>
          </a:p>
          <a:p>
            <a:r>
              <a:rPr lang="en-GB" sz="1000" b="1" dirty="0" smtClean="0"/>
              <a:t>ELECTRICITY</a:t>
            </a:r>
            <a:r>
              <a:rPr lang="en-GB" sz="1000" dirty="0" smtClean="0"/>
              <a:t>: Feasibility of a high renewable electricity system</a:t>
            </a:r>
          </a:p>
          <a:p>
            <a:r>
              <a:rPr lang="en-GB" sz="1000" dirty="0" smtClean="0"/>
              <a:t>Barrett, M. 2007, </a:t>
            </a:r>
            <a:r>
              <a:rPr lang="en-GB" sz="1000" i="1" dirty="0" smtClean="0"/>
              <a:t>A Renewable Electricity System for the UK. In Renewable Energy and the Grid: The Challenge of Variability</a:t>
            </a:r>
            <a:r>
              <a:rPr lang="en-GB" sz="1000" dirty="0" smtClean="0"/>
              <a:t>, Boyle, G., London: </a:t>
            </a:r>
            <a:r>
              <a:rPr lang="en-GB" sz="1000" dirty="0" err="1" smtClean="0"/>
              <a:t>Earthscan</a:t>
            </a:r>
            <a:r>
              <a:rPr lang="en-GB" sz="1000" dirty="0" smtClean="0"/>
              <a:t>. ISBN-13: 978-1-84407-418-1 (hardback).</a:t>
            </a:r>
          </a:p>
          <a:p>
            <a:r>
              <a:rPr lang="en-GB" sz="1000" u="sng" dirty="0" smtClean="0">
                <a:hlinkClick r:id="rId11"/>
              </a:rPr>
              <a:t>http://www.cbes.ucl.ac.uk/projects/energyreview/Bartlett%20Response%20to%20Energy%20Review%20-%20electricity.pdf</a:t>
            </a:r>
            <a:r>
              <a:rPr lang="en-GB" sz="1000" dirty="0" smtClean="0"/>
              <a:t> </a:t>
            </a:r>
          </a:p>
          <a:p>
            <a:r>
              <a:rPr lang="en-GB" sz="1000" u="sng" dirty="0" smtClean="0">
                <a:hlinkClick r:id="rId12"/>
              </a:rPr>
              <a:t>http://www.bartlett.ucl.ac.uk/markbarrett/Energy/UKEnergy/UKElectricityGreenLight_100506.ppt</a:t>
            </a:r>
            <a:r>
              <a:rPr lang="en-GB" sz="1000" dirty="0" smtClean="0"/>
              <a:t> </a:t>
            </a:r>
          </a:p>
          <a:p>
            <a:endParaRPr lang="en-GB" sz="1000" dirty="0" smtClean="0"/>
          </a:p>
          <a:p>
            <a:r>
              <a:rPr lang="en-GB" sz="1000" b="1" dirty="0" smtClean="0"/>
              <a:t>SCENARIOS</a:t>
            </a:r>
          </a:p>
          <a:p>
            <a:r>
              <a:rPr lang="en-GB" sz="1000" dirty="0" smtClean="0"/>
              <a:t>Barrett M, December 2007, Low Emission Energy Scenarios for the European Union,  report 5785. ISBN 91-620-5785-5, ISSN 0282-7298. </a:t>
            </a:r>
            <a:r>
              <a:rPr lang="en-GB" sz="1000" u="sng" dirty="0" smtClean="0">
                <a:hlinkClick r:id="rId13"/>
              </a:rPr>
              <a:t>http://www.naturvardsverket.se/Documents/bokhandeln/620-5785-5.htm</a:t>
            </a:r>
            <a:r>
              <a:rPr lang="en-GB" sz="1000" dirty="0" smtClean="0"/>
              <a:t> </a:t>
            </a:r>
          </a:p>
          <a:p>
            <a:r>
              <a:rPr lang="en-GB" sz="1000" dirty="0" err="1" smtClean="0"/>
              <a:t>Naturvårdsverket</a:t>
            </a:r>
            <a:r>
              <a:rPr lang="en-GB" sz="1000" dirty="0" smtClean="0"/>
              <a:t> (Swedish environmental protection agency, SE-106 48 Stockholm  </a:t>
            </a:r>
            <a:r>
              <a:rPr lang="en-GB" sz="1000" u="sng" dirty="0" smtClean="0">
                <a:hlinkClick r:id="rId14"/>
              </a:rPr>
              <a:t>www.naturvardsverket.se</a:t>
            </a:r>
            <a:r>
              <a:rPr lang="en-GB" sz="1000" b="1" dirty="0" smtClean="0"/>
              <a:t> </a:t>
            </a:r>
          </a:p>
          <a:p>
            <a:pPr>
              <a:lnSpc>
                <a:spcPct val="80000"/>
              </a:lnSpc>
              <a:buFontTx/>
              <a:buNone/>
            </a:pPr>
            <a:endParaRPr lang="fr-FR" sz="1000" b="1" dirty="0" smtClean="0"/>
          </a:p>
          <a:p>
            <a:pPr>
              <a:lnSpc>
                <a:spcPct val="80000"/>
              </a:lnSpc>
              <a:buFontTx/>
              <a:buNone/>
            </a:pPr>
            <a:r>
              <a:rPr lang="fr-FR" sz="1000" b="1" dirty="0" err="1" smtClean="0"/>
              <a:t>Dynamic</a:t>
            </a:r>
            <a:r>
              <a:rPr lang="fr-FR" sz="1000" b="1" dirty="0" smtClean="0"/>
              <a:t> </a:t>
            </a:r>
            <a:r>
              <a:rPr lang="fr-FR" sz="1000" b="1" dirty="0" err="1" smtClean="0"/>
              <a:t>Physical</a:t>
            </a:r>
            <a:r>
              <a:rPr lang="fr-FR" sz="1000" b="1" dirty="0" smtClean="0"/>
              <a:t> Energy Model (1981)</a:t>
            </a:r>
            <a:endParaRPr lang="fr-FR" sz="1000" dirty="0" smtClean="0"/>
          </a:p>
          <a:p>
            <a:pPr>
              <a:buNone/>
            </a:pPr>
            <a:r>
              <a:rPr lang="en-GB" sz="1000" u="sng" dirty="0" smtClean="0">
                <a:hlinkClick r:id="rId15"/>
              </a:rPr>
              <a:t>www.bartlett.ucl.ac.uk/web/ben/ede/BENVGEED/ERG 044.pdf</a:t>
            </a:r>
            <a:endParaRPr lang="en-GB" sz="1000" u="sng" dirty="0" smtClean="0"/>
          </a:p>
          <a:p>
            <a:pPr>
              <a:buNone/>
            </a:pPr>
            <a:r>
              <a:rPr lang="en-GB" sz="1000" u="sng" dirty="0" smtClean="0">
                <a:hlinkClick r:id="rId16"/>
              </a:rPr>
              <a:t>www.bartlett.ucl.ac.uk/web/ben/ede/BENVGEED/ERG045_complete.pdf</a:t>
            </a:r>
            <a:r>
              <a:rPr lang="en-GB" sz="1000" dirty="0" smtClean="0"/>
              <a:t> </a:t>
            </a:r>
          </a:p>
          <a:p>
            <a:endParaRPr lang="en-GB" sz="1000" dirty="0" smtClean="0"/>
          </a:p>
          <a:p>
            <a:r>
              <a:rPr lang="en-GB" sz="1000" b="1" dirty="0" smtClean="0"/>
              <a:t>HEALTH</a:t>
            </a:r>
          </a:p>
          <a:p>
            <a:r>
              <a:rPr lang="en-GB" sz="1000" dirty="0" smtClean="0"/>
              <a:t>Barrett </a:t>
            </a:r>
            <a:r>
              <a:rPr lang="en-GB" sz="1000" dirty="0"/>
              <a:t>M, Holland M, April 2008, The Costs and Health Benefits of Reducing Emissions from Power Stations in Europe. Published by the Air Pollution and Climate Secretariat and the European Environmental Bureau. ISBN: 978-91-975883-2-4</a:t>
            </a:r>
          </a:p>
          <a:p>
            <a:r>
              <a:rPr lang="en-GB" sz="1000" dirty="0"/>
              <a:t>ISSN: 1400-4909.  </a:t>
            </a:r>
            <a:r>
              <a:rPr lang="en-GB" sz="1000" u="sng" dirty="0">
                <a:hlinkClick r:id="rId17"/>
              </a:rPr>
              <a:t>http://www.airclim.org/reports/APC20_final.pdf</a:t>
            </a:r>
            <a:r>
              <a:rPr lang="en-GB" sz="1000" dirty="0"/>
              <a:t> </a:t>
            </a:r>
          </a:p>
          <a:p>
            <a:r>
              <a:rPr lang="en-GB" sz="1000" dirty="0"/>
              <a:t> </a:t>
            </a:r>
          </a:p>
        </p:txBody>
      </p:sp>
    </p:spTree>
    <p:extLst>
      <p:ext uri="{BB962C8B-B14F-4D97-AF65-F5344CB8AC3E}">
        <p14:creationId xmlns:p14="http://schemas.microsoft.com/office/powerpoint/2010/main" val="248579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GB" sz="1400" smtClean="0"/>
              <a:t>Energy, space and time</a:t>
            </a:r>
            <a:r>
              <a:rPr lang="en-GB" sz="1400" smtClean="0">
                <a:solidFill>
                  <a:srgbClr val="3AAE4B"/>
                </a:solidFill>
              </a:rPr>
              <a:t> </a:t>
            </a:r>
            <a:r>
              <a:rPr lang="en-GB" sz="1400" smtClean="0"/>
              <a:t>problem</a:t>
            </a:r>
          </a:p>
        </p:txBody>
      </p:sp>
      <p:sp>
        <p:nvSpPr>
          <p:cNvPr id="16389" name="Rectangle 3"/>
          <p:cNvSpPr>
            <a:spLocks noGrp="1" noChangeArrowheads="1"/>
          </p:cNvSpPr>
          <p:nvPr>
            <p:ph idx="1"/>
          </p:nvPr>
        </p:nvSpPr>
        <p:spPr>
          <a:solidFill>
            <a:schemeClr val="bg1"/>
          </a:solidFill>
          <a:ln>
            <a:solidFill>
              <a:schemeClr val="tx1"/>
            </a:solidFill>
          </a:ln>
        </p:spPr>
        <p:txBody>
          <a:bodyPr/>
          <a:lstStyle/>
          <a:p>
            <a:pPr>
              <a:lnSpc>
                <a:spcPct val="90000"/>
              </a:lnSpc>
              <a:buFontTx/>
              <a:buNone/>
            </a:pPr>
            <a:r>
              <a:rPr lang="en-GB" sz="1000" dirty="0" smtClean="0"/>
              <a:t>What is the best configuration?</a:t>
            </a:r>
          </a:p>
          <a:p>
            <a:pPr>
              <a:lnSpc>
                <a:spcPct val="90000"/>
              </a:lnSpc>
              <a:buFontTx/>
              <a:buNone/>
            </a:pPr>
            <a:endParaRPr lang="en-GB" sz="1000" dirty="0" smtClean="0"/>
          </a:p>
          <a:p>
            <a:pPr>
              <a:lnSpc>
                <a:spcPct val="90000"/>
              </a:lnSpc>
              <a:buFontTx/>
              <a:buNone/>
            </a:pPr>
            <a:r>
              <a:rPr lang="en-GB" sz="1000" dirty="0" smtClean="0"/>
              <a:t>What capacities?</a:t>
            </a:r>
          </a:p>
          <a:p>
            <a:pPr>
              <a:lnSpc>
                <a:spcPct val="90000"/>
              </a:lnSpc>
              <a:buFontTx/>
              <a:buNone/>
            </a:pPr>
            <a:endParaRPr lang="en-GB" sz="1000" dirty="0" smtClean="0"/>
          </a:p>
          <a:p>
            <a:pPr>
              <a:lnSpc>
                <a:spcPct val="90000"/>
              </a:lnSpc>
              <a:buFontTx/>
              <a:buNone/>
            </a:pPr>
            <a:r>
              <a:rPr lang="en-GB" sz="1000" dirty="0" smtClean="0"/>
              <a:t>Where to locate converters and stores?</a:t>
            </a:r>
          </a:p>
          <a:p>
            <a:pPr>
              <a:lnSpc>
                <a:spcPct val="90000"/>
              </a:lnSpc>
              <a:buFontTx/>
              <a:buNone/>
            </a:pPr>
            <a:endParaRPr lang="en-GB" sz="1000" dirty="0" smtClean="0"/>
          </a:p>
          <a:p>
            <a:pPr>
              <a:lnSpc>
                <a:spcPct val="90000"/>
              </a:lnSpc>
              <a:buFontTx/>
              <a:buNone/>
            </a:pPr>
            <a:r>
              <a:rPr lang="en-GB" sz="1000" dirty="0" smtClean="0"/>
              <a:t>Where to place transmission nodes?</a:t>
            </a:r>
          </a:p>
        </p:txBody>
      </p:sp>
      <p:sp>
        <p:nvSpPr>
          <p:cNvPr id="16386" name="Slide Number Placeholder 3"/>
          <p:cNvSpPr>
            <a:spLocks noGrp="1"/>
          </p:cNvSpPr>
          <p:nvPr>
            <p:ph type="sldNum" sz="quarter" idx="12"/>
          </p:nvPr>
        </p:nvSpPr>
        <p:spPr bwMode="auto">
          <a:prstGeom prst="rect">
            <a:avLst/>
          </a:prstGeom>
          <a:noFill/>
          <a:ln>
            <a:miter lim="800000"/>
            <a:headEnd/>
            <a:tailEnd/>
          </a:ln>
        </p:spPr>
        <p:txBody>
          <a:bodyPr/>
          <a:lstStyle/>
          <a:p>
            <a:pPr algn="r"/>
            <a:fld id="{FF4F24EF-B585-4816-AD05-B452BE08C9C7}" type="slidenum">
              <a:rPr lang="en-GB"/>
              <a:pPr algn="r"/>
              <a:t>7</a:t>
            </a:fld>
            <a:endParaRPr lang="en-GB"/>
          </a:p>
        </p:txBody>
      </p:sp>
      <p:pic>
        <p:nvPicPr>
          <p:cNvPr id="16387" name="Picture 10"/>
          <p:cNvPicPr>
            <a:picLocks noChangeAspect="1" noChangeArrowheads="1"/>
          </p:cNvPicPr>
          <p:nvPr/>
        </p:nvPicPr>
        <p:blipFill>
          <a:blip r:embed="rId3" cstate="print"/>
          <a:srcRect/>
          <a:stretch>
            <a:fillRect/>
          </a:stretch>
        </p:blipFill>
        <p:spPr bwMode="auto">
          <a:xfrm>
            <a:off x="2735263" y="1000108"/>
            <a:ext cx="6408737" cy="5624513"/>
          </a:xfrm>
          <a:prstGeom prst="rect">
            <a:avLst/>
          </a:prstGeom>
          <a:noFill/>
          <a:ln w="9525" algn="ctr">
            <a:noFill/>
            <a:miter lim="800000"/>
            <a:headEnd/>
            <a:tailEnd/>
          </a:ln>
        </p:spPr>
      </p:pic>
    </p:spTree>
    <p:extLst>
      <p:ext uri="{BB962C8B-B14F-4D97-AF65-F5344CB8AC3E}">
        <p14:creationId xmlns:p14="http://schemas.microsoft.com/office/powerpoint/2010/main" val="1287297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90000"/>
              </a:lnSpc>
            </a:pPr>
            <a:r>
              <a:rPr lang="en-GB" smtClean="0"/>
              <a:t>DYNAMICS – WHAT AND WHY</a:t>
            </a:r>
          </a:p>
        </p:txBody>
      </p:sp>
      <p:sp>
        <p:nvSpPr>
          <p:cNvPr id="7171" name="Rectangle 7"/>
          <p:cNvSpPr>
            <a:spLocks noGrp="1" noChangeArrowheads="1"/>
          </p:cNvSpPr>
          <p:nvPr>
            <p:ph idx="1"/>
          </p:nvPr>
        </p:nvSpPr>
        <p:spPr>
          <a:xfrm>
            <a:off x="428596" y="1214422"/>
            <a:ext cx="3286148" cy="4697427"/>
          </a:xfrm>
        </p:spPr>
        <p:txBody>
          <a:bodyPr/>
          <a:lstStyle/>
          <a:p>
            <a:pPr eaLnBrk="1" hangingPunct="1">
              <a:lnSpc>
                <a:spcPct val="90000"/>
              </a:lnSpc>
              <a:buFontTx/>
              <a:buNone/>
              <a:defRPr/>
            </a:pPr>
            <a:endParaRPr lang="en-GB" sz="1600" dirty="0" smtClean="0"/>
          </a:p>
          <a:p>
            <a:pPr marL="457200" indent="-457200" eaLnBrk="1" hangingPunct="1">
              <a:lnSpc>
                <a:spcPct val="90000"/>
              </a:lnSpc>
              <a:buFontTx/>
              <a:buAutoNum type="arabicPeriod"/>
              <a:defRPr/>
            </a:pPr>
            <a:r>
              <a:rPr lang="en-GB" sz="1600" dirty="0" smtClean="0"/>
              <a:t>Long term dynamics – changes to capital stocks (buildings, power stations, etc.) in scenarios transforming whole energy system</a:t>
            </a:r>
          </a:p>
          <a:p>
            <a:pPr marL="457200" indent="-457200" eaLnBrk="1" hangingPunct="1">
              <a:lnSpc>
                <a:spcPct val="90000"/>
              </a:lnSpc>
              <a:buFontTx/>
              <a:buAutoNum type="arabicPeriod"/>
              <a:defRPr/>
            </a:pPr>
            <a:endParaRPr lang="en-GB" sz="1600" dirty="0" smtClean="0"/>
          </a:p>
          <a:p>
            <a:pPr eaLnBrk="1" hangingPunct="1">
              <a:lnSpc>
                <a:spcPct val="90000"/>
              </a:lnSpc>
              <a:buFontTx/>
              <a:buAutoNum type="arabicPeriod" startAt="2"/>
              <a:defRPr/>
            </a:pPr>
            <a:r>
              <a:rPr lang="en-GB" sz="1600" dirty="0" smtClean="0"/>
              <a:t>Short term dynamics -  demand-supply matching over minutes to months </a:t>
            </a:r>
          </a:p>
          <a:p>
            <a:pPr eaLnBrk="1" hangingPunct="1">
              <a:lnSpc>
                <a:spcPct val="90000"/>
              </a:lnSpc>
              <a:buFontTx/>
              <a:buAutoNum type="arabicPeriod" startAt="2"/>
              <a:defRPr/>
            </a:pPr>
            <a:endParaRPr lang="en-GB" sz="1600" dirty="0" smtClean="0"/>
          </a:p>
          <a:p>
            <a:pPr eaLnBrk="1" hangingPunct="1">
              <a:lnSpc>
                <a:spcPct val="90000"/>
              </a:lnSpc>
              <a:buFontTx/>
              <a:buNone/>
              <a:defRPr/>
            </a:pPr>
            <a:r>
              <a:rPr lang="en-GB" sz="1600" dirty="0" smtClean="0"/>
              <a:t>1 and 2 required for optimisation of system design.</a:t>
            </a:r>
          </a:p>
          <a:p>
            <a:pPr eaLnBrk="1" hangingPunct="1">
              <a:lnSpc>
                <a:spcPct val="90000"/>
              </a:lnSpc>
              <a:buFontTx/>
              <a:buNone/>
              <a:defRPr/>
            </a:pPr>
            <a:endParaRPr lang="en-GB" sz="1600" dirty="0" smtClean="0"/>
          </a:p>
          <a:p>
            <a:pPr eaLnBrk="1" hangingPunct="1">
              <a:lnSpc>
                <a:spcPct val="90000"/>
              </a:lnSpc>
              <a:defRPr/>
            </a:pPr>
            <a:endParaRPr lang="en-GB" sz="1600" dirty="0" smtClean="0"/>
          </a:p>
        </p:txBody>
      </p:sp>
      <p:sp>
        <p:nvSpPr>
          <p:cNvPr id="7172" name="Slide Number Placeholder 3"/>
          <p:cNvSpPr>
            <a:spLocks noGrp="1"/>
          </p:cNvSpPr>
          <p:nvPr>
            <p:ph type="sldNum" sz="quarter" idx="12"/>
          </p:nvPr>
        </p:nvSpPr>
        <p:spPr bwMode="auto">
          <a:prstGeom prst="rect">
            <a:avLst/>
          </a:prstGeom>
          <a:noFill/>
          <a:ln>
            <a:miter lim="800000"/>
            <a:headEnd/>
            <a:tailEnd/>
          </a:ln>
        </p:spPr>
        <p:txBody>
          <a:bodyPr/>
          <a:lstStyle/>
          <a:p>
            <a:fld id="{8949CD28-DFEA-45AE-99A0-8BDBDE7CA459}" type="slidenum">
              <a:rPr lang="en-GB"/>
              <a:pPr/>
              <a:t>8</a:t>
            </a:fld>
            <a:endParaRPr lang="en-GB"/>
          </a:p>
        </p:txBody>
      </p:sp>
      <p:sp>
        <p:nvSpPr>
          <p:cNvPr id="6" name="Rectangle 7"/>
          <p:cNvSpPr txBox="1">
            <a:spLocks noChangeArrowheads="1"/>
          </p:cNvSpPr>
          <p:nvPr/>
        </p:nvSpPr>
        <p:spPr bwMode="auto">
          <a:xfrm>
            <a:off x="500063" y="4572000"/>
            <a:ext cx="7429500" cy="1839913"/>
          </a:xfrm>
          <a:prstGeom prst="rect">
            <a:avLst/>
          </a:prstGeom>
          <a:noFill/>
          <a:ln w="9525">
            <a:noFill/>
            <a:miter lim="800000"/>
            <a:headEnd/>
            <a:tailEnd/>
          </a:ln>
        </p:spPr>
        <p:txBody>
          <a:bodyPr/>
          <a:lstStyle/>
          <a:p>
            <a:pPr marL="342900" indent="-342900">
              <a:lnSpc>
                <a:spcPct val="90000"/>
              </a:lnSpc>
              <a:spcBef>
                <a:spcPct val="20000"/>
              </a:spcBef>
              <a:defRPr/>
            </a:pPr>
            <a:endParaRPr lang="en-GB" sz="1400" kern="0" dirty="0">
              <a:latin typeface="+mn-lt"/>
              <a:cs typeface="+mn-cs"/>
            </a:endParaRPr>
          </a:p>
          <a:p>
            <a:pPr marL="342900" indent="-342900">
              <a:lnSpc>
                <a:spcPct val="90000"/>
              </a:lnSpc>
              <a:spcBef>
                <a:spcPct val="20000"/>
              </a:spcBef>
              <a:defRPr/>
            </a:pPr>
            <a:r>
              <a:rPr lang="en-GB" sz="1400" kern="0" dirty="0">
                <a:latin typeface="+mn-lt"/>
                <a:cs typeface="+mn-cs"/>
              </a:rPr>
              <a:t>2 required:</a:t>
            </a:r>
          </a:p>
          <a:p>
            <a:pPr marL="342900" indent="-342900">
              <a:lnSpc>
                <a:spcPct val="90000"/>
              </a:lnSpc>
              <a:spcBef>
                <a:spcPct val="20000"/>
              </a:spcBef>
              <a:buFontTx/>
              <a:buChar char="•"/>
              <a:defRPr/>
            </a:pPr>
            <a:r>
              <a:rPr lang="en-GB" sz="1400" kern="0" dirty="0">
                <a:latin typeface="+mn-lt"/>
                <a:cs typeface="+mn-cs"/>
              </a:rPr>
              <a:t>to ensure system is technically feasible e.g. mix of renewables and </a:t>
            </a:r>
            <a:r>
              <a:rPr lang="en-GB" sz="1400" kern="0" dirty="0" err="1">
                <a:latin typeface="+mn-lt"/>
                <a:cs typeface="+mn-cs"/>
              </a:rPr>
              <a:t>dispatchable</a:t>
            </a:r>
            <a:r>
              <a:rPr lang="en-GB" sz="1400" kern="0" dirty="0">
                <a:latin typeface="+mn-lt"/>
                <a:cs typeface="+mn-cs"/>
              </a:rPr>
              <a:t> generators works; </a:t>
            </a:r>
          </a:p>
          <a:p>
            <a:pPr marL="342900" indent="-342900">
              <a:lnSpc>
                <a:spcPct val="90000"/>
              </a:lnSpc>
              <a:spcBef>
                <a:spcPct val="20000"/>
              </a:spcBef>
              <a:buFontTx/>
              <a:buChar char="•"/>
              <a:defRPr/>
            </a:pPr>
            <a:r>
              <a:rPr lang="en-GB" sz="1400" kern="0" dirty="0">
                <a:latin typeface="+mn-lt"/>
                <a:cs typeface="+mn-cs"/>
              </a:rPr>
              <a:t>to explore potential of fast measures such as load management and spatiotemporal controls in buildings</a:t>
            </a:r>
          </a:p>
          <a:p>
            <a:pPr marL="342900" indent="-342900">
              <a:lnSpc>
                <a:spcPct val="90000"/>
              </a:lnSpc>
              <a:spcBef>
                <a:spcPct val="20000"/>
              </a:spcBef>
              <a:buFontTx/>
              <a:buChar char="•"/>
              <a:defRPr/>
            </a:pPr>
            <a:r>
              <a:rPr lang="en-GB" sz="1400" kern="0" dirty="0">
                <a:latin typeface="+mn-lt"/>
                <a:cs typeface="+mn-cs"/>
              </a:rPr>
              <a:t>to do accurate costing and estimation of emissions, environment and health impacts, etc.</a:t>
            </a:r>
          </a:p>
          <a:p>
            <a:pPr marL="342900" indent="-342900">
              <a:lnSpc>
                <a:spcPct val="90000"/>
              </a:lnSpc>
              <a:spcBef>
                <a:spcPct val="20000"/>
              </a:spcBef>
              <a:buFontTx/>
              <a:buChar char="•"/>
              <a:defRPr/>
            </a:pPr>
            <a:endParaRPr lang="en-GB" sz="1400" kern="0" dirty="0">
              <a:latin typeface="+mn-lt"/>
              <a:cs typeface="+mn-cs"/>
            </a:endParaRPr>
          </a:p>
        </p:txBody>
      </p:sp>
      <p:sp>
        <p:nvSpPr>
          <p:cNvPr id="7" name="Right Arrow 6"/>
          <p:cNvSpPr/>
          <p:nvPr/>
        </p:nvSpPr>
        <p:spPr>
          <a:xfrm>
            <a:off x="3786182" y="2500306"/>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5" name="Picture 4" descr="SEEGBR_TechBeh_ScaleVary"/>
          <p:cNvPicPr>
            <a:picLocks noChangeAspect="1" noChangeArrowheads="1" noCrop="1"/>
          </p:cNvPicPr>
          <p:nvPr/>
        </p:nvPicPr>
        <p:blipFill>
          <a:blip r:embed="rId3" cstate="print"/>
          <a:srcRect/>
          <a:stretch>
            <a:fillRect/>
          </a:stretch>
        </p:blipFill>
        <p:spPr bwMode="auto">
          <a:xfrm>
            <a:off x="4795671" y="1143001"/>
            <a:ext cx="4348329" cy="3071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 and models</a:t>
            </a:r>
          </a:p>
        </p:txBody>
      </p:sp>
      <p:sp>
        <p:nvSpPr>
          <p:cNvPr id="6" name="Content Placeholder 5"/>
          <p:cNvSpPr>
            <a:spLocks noGrp="1"/>
          </p:cNvSpPr>
          <p:nvPr>
            <p:ph idx="1"/>
          </p:nvPr>
        </p:nvSpPr>
        <p:spPr>
          <a:xfrm>
            <a:off x="428596" y="1571612"/>
            <a:ext cx="8229600" cy="4697427"/>
          </a:xfrm>
        </p:spPr>
        <p:txBody>
          <a:bodyPr/>
          <a:lstStyle/>
          <a:p>
            <a:endParaRPr lang="en-GB" dirty="0"/>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9</a:t>
            </a:fld>
            <a:endParaRPr lang="en-US" smtClean="0"/>
          </a:p>
        </p:txBody>
      </p:sp>
      <p:pic>
        <p:nvPicPr>
          <p:cNvPr id="862209" name="Picture 1"/>
          <p:cNvPicPr>
            <a:picLocks noChangeAspect="1" noChangeArrowheads="1"/>
          </p:cNvPicPr>
          <p:nvPr/>
        </p:nvPicPr>
        <p:blipFill>
          <a:blip r:embed="rId3" cstate="print"/>
          <a:srcRect/>
          <a:stretch>
            <a:fillRect/>
          </a:stretch>
        </p:blipFill>
        <p:spPr bwMode="auto">
          <a:xfrm>
            <a:off x="2143108" y="1606190"/>
            <a:ext cx="6046156" cy="453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11323</TotalTime>
  <Words>2442</Words>
  <Application>Microsoft Office PowerPoint</Application>
  <PresentationFormat>On-screen Show (4:3)</PresentationFormat>
  <Paragraphs>498</Paragraphs>
  <Slides>63</Slides>
  <Notes>60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SEETemplate</vt:lpstr>
      <vt:lpstr>   International energy scenarios a systems approach to modelling energy scenarios at an international level  UCL Energy Institute MRres       </vt:lpstr>
      <vt:lpstr>Contents</vt:lpstr>
      <vt:lpstr>Homo sapiens</vt:lpstr>
      <vt:lpstr>The society, energy environment system</vt:lpstr>
      <vt:lpstr>The whole system animated </vt:lpstr>
      <vt:lpstr>The energy system: demand and supply options</vt:lpstr>
      <vt:lpstr>Energy, space and time problem</vt:lpstr>
      <vt:lpstr>DYNAMICS – WHAT AND WHY</vt:lpstr>
      <vt:lpstr>The society, energy environment system and models</vt:lpstr>
      <vt:lpstr>Models and data - UCL Energy Institute</vt:lpstr>
      <vt:lpstr>What is a model?</vt:lpstr>
      <vt:lpstr>The modelling process</vt:lpstr>
      <vt:lpstr>The challenge</vt:lpstr>
      <vt:lpstr>Objectives, instruments and measures</vt:lpstr>
      <vt:lpstr>OBJECTIVES OF STRATEGY</vt:lpstr>
      <vt:lpstr>Ethics: equal CO2 emission per person?</vt:lpstr>
      <vt:lpstr>Policy measures: physical measures and rate of change</vt:lpstr>
      <vt:lpstr>Technical basis: SEEScen: Society, Energy, Environment Scenario model</vt:lpstr>
      <vt:lpstr>UK Energy flow chart: 1990</vt:lpstr>
      <vt:lpstr>Scenario context: UK Energy flow chart: animation 1990 to 2050</vt:lpstr>
      <vt:lpstr>Scenario context: UK Energy flow chart: 2050</vt:lpstr>
      <vt:lpstr>Scenarios</vt:lpstr>
      <vt:lpstr>Energy services and demand drivers</vt:lpstr>
      <vt:lpstr>Exogenous assumptions (from PRIMES WCLP scenario): basic drivers</vt:lpstr>
      <vt:lpstr>Exogenous assumptions (from PRIMES): transport demand</vt:lpstr>
      <vt:lpstr>Exogenous assumptions (from PRIMES): transport demand</vt:lpstr>
      <vt:lpstr>Exogenous assumptions: nuclear power</vt:lpstr>
      <vt:lpstr>SEEScen sample: Domestic sector: house heat loss factors</vt:lpstr>
      <vt:lpstr>Transport: measures</vt:lpstr>
      <vt:lpstr>SEEScen sample: Transport: passenger demand by mode and vehicle type</vt:lpstr>
      <vt:lpstr>SEEScen sample: Transport: passenger vehicle distance</vt:lpstr>
      <vt:lpstr>Cars: carbon emission by performance</vt:lpstr>
      <vt:lpstr>Transport: road speed and CO2 emission</vt:lpstr>
      <vt:lpstr>SEEScen sample: Transport: passenger: delivered energy</vt:lpstr>
      <vt:lpstr>SEEScen sample: UK : electricity generation (not consumption)</vt:lpstr>
      <vt:lpstr>SEEScen sample: UK : CO2 excluding international transport</vt:lpstr>
      <vt:lpstr>SEEScen sample: UK CO2 by scenario </vt:lpstr>
      <vt:lpstr>SEEScen sample: EU25 CO2 emissions by country : EU30pc20N scenario</vt:lpstr>
      <vt:lpstr>SEEScen sample: EU25 CO2 : variant scenarios</vt:lpstr>
      <vt:lpstr>SEEScen sample: Energy security </vt:lpstr>
      <vt:lpstr>SEEScen sample: Total cost by scenario: illustrative</vt:lpstr>
      <vt:lpstr>Further issues: aviation</vt:lpstr>
      <vt:lpstr>Conclusions: 1</vt:lpstr>
      <vt:lpstr>Conclusions: 2</vt:lpstr>
      <vt:lpstr>Detailed spatio-temporal modelling</vt:lpstr>
      <vt:lpstr>Building dynamics   </vt:lpstr>
      <vt:lpstr>PowerPoint Presentation</vt:lpstr>
      <vt:lpstr>Dwellings;  two archetypes   Heat pump single source peaks little storage        District heat diversity multiple inputs cheap storage  implementation  </vt:lpstr>
      <vt:lpstr>Building dynamics : heating  Winter’s day            Months 1,4,7</vt:lpstr>
      <vt:lpstr>Building dynamics : solar heater   Winter’s day       Months 1,4,7</vt:lpstr>
      <vt:lpstr>UK energy, space and time : animated</vt:lpstr>
      <vt:lpstr>Electricity : diurnal operation without load management</vt:lpstr>
      <vt:lpstr>Electricity : animated load management optimisation </vt:lpstr>
      <vt:lpstr>Electricity : diurnal operation after load management</vt:lpstr>
      <vt:lpstr>VarInt : Sample day : winter’s day of variable supply excess</vt:lpstr>
      <vt:lpstr>VarInt : Sample day : winter’s day of variable supply deficit</vt:lpstr>
      <vt:lpstr>VarInt : Optimised system : sample year</vt:lpstr>
      <vt:lpstr>VarInt : Day sampling : animation</vt:lpstr>
      <vt:lpstr>InterEnergy – trade optimisation animated</vt:lpstr>
      <vt:lpstr>World</vt:lpstr>
      <vt:lpstr>World: a global electricity transmission grid?</vt:lpstr>
      <vt:lpstr>Some whole system energy models</vt:lpstr>
      <vt:lpstr>References: Barrett </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Society Energy Environment systems modelling</dc:title>
  <dc:creator>Andy Stone</dc:creator>
  <cp:lastModifiedBy>Mark</cp:lastModifiedBy>
  <cp:revision>31</cp:revision>
  <dcterms:created xsi:type="dcterms:W3CDTF">2010-01-18T15:35:58Z</dcterms:created>
  <dcterms:modified xsi:type="dcterms:W3CDTF">2012-10-11T12:54:53Z</dcterms:modified>
</cp:coreProperties>
</file>